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7"/>
  </p:notesMasterIdLst>
  <p:handoutMasterIdLst>
    <p:handoutMasterId r:id="rId28"/>
  </p:handoutMasterIdLst>
  <p:sldIdLst>
    <p:sldId id="256" r:id="rId3"/>
    <p:sldId id="281" r:id="rId4"/>
    <p:sldId id="282" r:id="rId5"/>
    <p:sldId id="283" r:id="rId6"/>
    <p:sldId id="284" r:id="rId7"/>
    <p:sldId id="285" r:id="rId8"/>
    <p:sldId id="286" r:id="rId9"/>
    <p:sldId id="309" r:id="rId10"/>
    <p:sldId id="288" r:id="rId11"/>
    <p:sldId id="289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7" r:id="rId25"/>
    <p:sldId id="308" r:id="rId2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818D"/>
    <a:srgbClr val="16818D"/>
    <a:srgbClr val="33CCCC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8" autoAdjust="0"/>
    <p:restoredTop sz="94660"/>
  </p:normalViewPr>
  <p:slideViewPr>
    <p:cSldViewPr snapToGrid="0">
      <p:cViewPr varScale="1">
        <p:scale>
          <a:sx n="66" d="100"/>
          <a:sy n="66" d="100"/>
        </p:scale>
        <p:origin x="15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D85CA9-1D17-496E-8BD8-FC007033275B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8458A-C2A5-4FB2-A627-4562166435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9149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46081" y="0"/>
            <a:ext cx="1537546" cy="76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64954" y="632064"/>
            <a:ext cx="9319434" cy="86516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5973"/>
              </a:lnSpc>
              <a:buFontTx/>
              <a:buNone/>
              <a:defRPr sz="4551" b="0" i="0" baseline="0">
                <a:solidFill>
                  <a:srgbClr val="16818D"/>
                </a:solidFill>
                <a:latin typeface="Georgia"/>
                <a:ea typeface="Georgia"/>
                <a:cs typeface="Georgia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8701476" y="2077941"/>
            <a:ext cx="4303324" cy="767565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0" y="2077941"/>
            <a:ext cx="4301067" cy="767565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350738" y="2077942"/>
            <a:ext cx="4295561" cy="376970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350738" y="5901832"/>
            <a:ext cx="4295561" cy="385176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747665"/>
      </p:ext>
    </p:extLst>
  </p:cSld>
  <p:clrMapOvr>
    <a:masterClrMapping/>
  </p:clrMapOvr>
  <p:transition spd="slow">
    <p:fade/>
  </p:transition>
  <p:extLst mod="1">
    <p:ext uri="{DCECCB84-F9BA-43D5-87BE-67443E8EF086}">
      <p15:sldGuideLst xmlns:p15="http://schemas.microsoft.com/office/powerpoint/2012/main">
        <p15:guide id="1" orient="horz" pos="332">
          <p15:clr>
            <a:srgbClr val="FBAE40"/>
          </p15:clr>
        </p15:guide>
        <p15:guide id="2" pos="2880">
          <p15:clr>
            <a:srgbClr val="FBAE40"/>
          </p15:clr>
        </p15:guide>
        <p15:guide id="4" pos="3833">
          <p15:clr>
            <a:srgbClr val="FBAE40"/>
          </p15:clr>
        </p15:guide>
        <p15:guide id="5" orient="horz" pos="2614">
          <p15:clr>
            <a:srgbClr val="FBAE40"/>
          </p15:clr>
        </p15:guide>
        <p15:guide id="6" pos="1906">
          <p15:clr>
            <a:srgbClr val="FBAE40"/>
          </p15:clr>
        </p15:guide>
        <p15:guide id="8" pos="1927">
          <p15:clr>
            <a:srgbClr val="FBAE40"/>
          </p15:clr>
        </p15:guide>
        <p15:guide id="9" pos="3854">
          <p15:clr>
            <a:srgbClr val="FBAE40"/>
          </p15:clr>
        </p15:guide>
        <p15:guide id="10" orient="horz" pos="259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resentation title slide">
    <p:bg>
      <p:bgPr>
        <a:solidFill>
          <a:srgbClr val="1C9D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308" y="-2258"/>
            <a:ext cx="3081866" cy="1544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 userDrawn="1"/>
        </p:nvCxnSpPr>
        <p:spPr>
          <a:xfrm>
            <a:off x="2729654" y="2828996"/>
            <a:ext cx="0" cy="520192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3307520" y="2682880"/>
            <a:ext cx="8622578" cy="53686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6827"/>
              </a:lnSpc>
              <a:spcBef>
                <a:spcPts val="0"/>
              </a:spcBef>
              <a:buFontTx/>
              <a:buNone/>
              <a:defRPr sz="6258" b="0" i="0">
                <a:solidFill>
                  <a:schemeClr val="bg1"/>
                </a:solidFill>
                <a:latin typeface="Georgia"/>
                <a:ea typeface="Georgia"/>
                <a:cs typeface="Georgia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911361" y="2805761"/>
            <a:ext cx="1733887" cy="5102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49"/>
              </a:lnSpc>
              <a:spcBef>
                <a:spcPts val="0"/>
              </a:spcBef>
              <a:buFontTx/>
              <a:buNone/>
              <a:defRPr sz="1564" b="0" i="0">
                <a:solidFill>
                  <a:schemeClr val="bg1"/>
                </a:solidFill>
                <a:latin typeface="Tahoma"/>
                <a:ea typeface="Tahoma"/>
                <a:cs typeface="Tahoma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911361" y="3317760"/>
            <a:ext cx="1733887" cy="7628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49"/>
              </a:lnSpc>
              <a:spcBef>
                <a:spcPts val="0"/>
              </a:spcBef>
              <a:buFontTx/>
              <a:buNone/>
              <a:defRPr sz="1564" b="1" i="0">
                <a:solidFill>
                  <a:schemeClr val="bg1"/>
                </a:solidFill>
                <a:latin typeface="Tahoma"/>
                <a:ea typeface="Tahoma"/>
                <a:cs typeface="Tahoma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911361" y="4090881"/>
            <a:ext cx="1733887" cy="98890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49"/>
              </a:lnSpc>
              <a:spcBef>
                <a:spcPts val="0"/>
              </a:spcBef>
              <a:buFontTx/>
              <a:buNone/>
              <a:defRPr sz="1564" b="1" i="0">
                <a:solidFill>
                  <a:schemeClr val="bg1"/>
                </a:solidFill>
                <a:latin typeface="Tahoma"/>
                <a:ea typeface="Tahoma"/>
                <a:cs typeface="Tahoma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912026" y="7827174"/>
            <a:ext cx="1733887" cy="32679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49"/>
              </a:lnSpc>
              <a:spcBef>
                <a:spcPts val="0"/>
              </a:spcBef>
              <a:buFontTx/>
              <a:buNone/>
              <a:defRPr sz="1564" b="0" i="0">
                <a:solidFill>
                  <a:schemeClr val="bg1"/>
                </a:solidFill>
                <a:latin typeface="Tahoma"/>
                <a:ea typeface="Tahoma"/>
                <a:cs typeface="Tahoma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8787867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46081" y="0"/>
            <a:ext cx="1537546" cy="76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279419" y="2689014"/>
            <a:ext cx="9266661" cy="194292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6827"/>
              </a:lnSpc>
              <a:spcBef>
                <a:spcPts val="0"/>
              </a:spcBef>
              <a:buFontTx/>
              <a:buNone/>
              <a:defRPr sz="6258" b="0" i="0">
                <a:solidFill>
                  <a:srgbClr val="16818D"/>
                </a:solidFill>
                <a:latin typeface="Georgia"/>
                <a:ea typeface="Georgia"/>
                <a:cs typeface="Georgia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279420" y="6003432"/>
            <a:ext cx="9266660" cy="8577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2276" b="0" i="0">
                <a:solidFill>
                  <a:schemeClr val="tx1"/>
                </a:solidFill>
                <a:latin typeface="Tahoma"/>
                <a:ea typeface="Tahoma"/>
                <a:cs typeface="Tahoma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7386563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headings, text and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46081" y="0"/>
            <a:ext cx="1537546" cy="76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279419" y="980907"/>
            <a:ext cx="9266661" cy="9259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5973"/>
              </a:lnSpc>
              <a:buFontTx/>
              <a:buNone/>
              <a:defRPr sz="5689" b="0" i="0">
                <a:solidFill>
                  <a:srgbClr val="16818D"/>
                </a:solidFill>
                <a:latin typeface="Georgia"/>
                <a:ea typeface="Georgia"/>
                <a:cs typeface="Georgia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280161" y="2521939"/>
            <a:ext cx="9317848" cy="6554328"/>
          </a:xfrm>
          <a:prstGeom prst="rect">
            <a:avLst/>
          </a:prstGeom>
        </p:spPr>
        <p:txBody>
          <a:bodyPr/>
          <a:lstStyle>
            <a:lvl1pPr marL="379301" indent="-379301">
              <a:buClr>
                <a:srgbClr val="16818D"/>
              </a:buClr>
              <a:defRPr sz="2276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69891" indent="-390590">
              <a:buClr>
                <a:srgbClr val="16818D"/>
              </a:buClr>
              <a:buFont typeface="Courier New" panose="02070309020205020404" pitchFamily="49" charset="0"/>
              <a:buChar char="o"/>
              <a:defRPr sz="2276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9192" indent="-379301">
              <a:buClr>
                <a:srgbClr val="16818D"/>
              </a:buClr>
              <a:buFont typeface="Arial" panose="020B0604020202020204" pitchFamily="34" charset="0"/>
              <a:buChar char="̶"/>
              <a:defRPr sz="2276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2276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2276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93041367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headings, text and numbered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46081" y="0"/>
            <a:ext cx="1537546" cy="76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279419" y="985168"/>
            <a:ext cx="9266661" cy="9026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5973"/>
              </a:lnSpc>
              <a:buFontTx/>
              <a:buNone/>
              <a:defRPr sz="5689" b="0" i="0">
                <a:solidFill>
                  <a:srgbClr val="16818D"/>
                </a:solidFill>
                <a:latin typeface="Georgia"/>
                <a:ea typeface="Georgia"/>
                <a:cs typeface="Georgia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280161" y="2418082"/>
            <a:ext cx="9317848" cy="6351128"/>
          </a:xfrm>
          <a:prstGeom prst="rect">
            <a:avLst/>
          </a:prstGeom>
        </p:spPr>
        <p:txBody>
          <a:bodyPr/>
          <a:lstStyle>
            <a:lvl1pPr marL="379301" indent="-379301">
              <a:buClr>
                <a:srgbClr val="16818D"/>
              </a:buClr>
              <a:buFont typeface="+mj-lt"/>
              <a:buAutoNum type="arabicPeriod"/>
              <a:defRPr sz="2276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69891" indent="-390590">
              <a:buClr>
                <a:srgbClr val="16818D"/>
              </a:buClr>
              <a:buFont typeface="+mj-lt"/>
              <a:buAutoNum type="romanLcPeriod"/>
              <a:defRPr sz="2276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275625" indent="-379301">
              <a:buClr>
                <a:srgbClr val="16818D"/>
              </a:buClr>
              <a:buFont typeface="Arial" panose="020B0604020202020204" pitchFamily="34" charset="0"/>
              <a:buChar char="̶"/>
              <a:defRPr sz="2276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3332428" indent="-731509">
              <a:buFont typeface="+mj-lt"/>
              <a:buAutoNum type="arabicPeriod"/>
              <a:defRPr sz="2276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4199401" indent="-731509">
              <a:buFont typeface="+mj-lt"/>
              <a:buAutoNum type="arabicPeriod"/>
              <a:defRPr sz="2276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228853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sty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46081" y="0"/>
            <a:ext cx="1537546" cy="76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279420" y="2316515"/>
            <a:ext cx="4505007" cy="6451917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0" marR="0" indent="0" algn="l" defTabSz="862458" rtl="0" eaLnBrk="1" fontAlgn="base" latinLnBrk="0" hangingPunct="1">
              <a:lnSpc>
                <a:spcPts val="2844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991" b="0" i="0" baseline="0">
                <a:solidFill>
                  <a:schemeClr val="tx1"/>
                </a:solidFill>
                <a:latin typeface="Tahoma"/>
                <a:ea typeface="Tahoma"/>
                <a:cs typeface="Tahoma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279419" y="985168"/>
            <a:ext cx="9266661" cy="9188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5973"/>
              </a:lnSpc>
              <a:buFontTx/>
              <a:buNone/>
              <a:defRPr sz="5689" b="0" i="0">
                <a:solidFill>
                  <a:srgbClr val="16818D"/>
                </a:solidFill>
                <a:latin typeface="Georgia"/>
                <a:ea typeface="Georgia"/>
                <a:cs typeface="Georgia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093744" y="2316515"/>
            <a:ext cx="4505007" cy="6451917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0" marR="0" indent="0" algn="l" defTabSz="862458" rtl="0" eaLnBrk="1" fontAlgn="base" latinLnBrk="0" hangingPunct="1">
              <a:lnSpc>
                <a:spcPts val="2844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991" b="0" i="0" baseline="0">
                <a:solidFill>
                  <a:schemeClr val="tx1"/>
                </a:solidFill>
                <a:latin typeface="Tahoma"/>
                <a:ea typeface="Tahoma"/>
                <a:cs typeface="Tahoma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0899533"/>
      </p:ext>
    </p:extLst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style with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46081" y="0"/>
            <a:ext cx="1537546" cy="76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279419" y="985168"/>
            <a:ext cx="9266661" cy="9188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5973"/>
              </a:lnSpc>
              <a:buFontTx/>
              <a:buNone/>
              <a:defRPr sz="5689" b="0" i="0">
                <a:solidFill>
                  <a:srgbClr val="16818D"/>
                </a:solidFill>
                <a:latin typeface="Georgia"/>
                <a:ea typeface="Georgia"/>
                <a:cs typeface="Georgia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279420" y="2316515"/>
            <a:ext cx="4505007" cy="6451917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406394" marR="0" indent="-406394" algn="l" defTabSz="862458" rtl="0" eaLnBrk="1" fontAlgn="base" latinLnBrk="0" hangingPunct="1">
              <a:lnSpc>
                <a:spcPts val="2844"/>
              </a:lnSpc>
              <a:spcBef>
                <a:spcPts val="0"/>
              </a:spcBef>
              <a:spcAft>
                <a:spcPct val="0"/>
              </a:spcAft>
              <a:buClr>
                <a:srgbClr val="16818D"/>
              </a:buClr>
              <a:buSzTx/>
              <a:buFont typeface="Arial" panose="020B0604020202020204" pitchFamily="34" charset="0"/>
              <a:buChar char="•"/>
              <a:tabLst/>
              <a:defRPr sz="1991" b="0" i="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69891" indent="-390590">
              <a:buClr>
                <a:srgbClr val="16818D"/>
              </a:buClr>
              <a:buFont typeface="Courier New" panose="02070309020205020404" pitchFamily="49" charset="0"/>
              <a:buChar char="o"/>
              <a:defRPr sz="199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9192" indent="-252867">
              <a:buClr>
                <a:srgbClr val="16818D"/>
              </a:buClr>
              <a:buFont typeface="Arial" panose="020B0604020202020204" pitchFamily="34" charset="0"/>
              <a:buChar char="̶"/>
              <a:defRPr sz="199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54926" indent="-428971">
              <a:defRPr sz="199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Bullet Point</a:t>
            </a:r>
          </a:p>
          <a:p>
            <a:pPr lvl="2"/>
            <a:r>
              <a:rPr lang="en-GB" dirty="0"/>
              <a:t>Third Bullet Point</a:t>
            </a:r>
          </a:p>
          <a:p>
            <a:pPr lvl="3"/>
            <a:endParaRPr lang="en-GB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3744" y="2316515"/>
            <a:ext cx="4505007" cy="6451917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406394" marR="0" indent="-406394" algn="l" defTabSz="862458" rtl="0" eaLnBrk="1" fontAlgn="base" latinLnBrk="0" hangingPunct="1">
              <a:lnSpc>
                <a:spcPts val="2844"/>
              </a:lnSpc>
              <a:spcBef>
                <a:spcPts val="0"/>
              </a:spcBef>
              <a:spcAft>
                <a:spcPct val="0"/>
              </a:spcAft>
              <a:buClr>
                <a:srgbClr val="16818D"/>
              </a:buClr>
              <a:buSzTx/>
              <a:buFont typeface="Arial" panose="020B0604020202020204" pitchFamily="34" charset="0"/>
              <a:buChar char="•"/>
              <a:tabLst/>
              <a:defRPr sz="1991" b="0" i="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69891" indent="-390590">
              <a:buClr>
                <a:srgbClr val="16818D"/>
              </a:buClr>
              <a:buFont typeface="Courier New" panose="02070309020205020404" pitchFamily="49" charset="0"/>
              <a:buChar char="o"/>
              <a:defRPr sz="199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9192" indent="-252867">
              <a:buClr>
                <a:srgbClr val="16818D"/>
              </a:buClr>
              <a:buFont typeface="Arial" panose="020B0604020202020204" pitchFamily="34" charset="0"/>
              <a:buChar char="̶"/>
              <a:defRPr sz="199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54926" indent="-428971">
              <a:defRPr sz="199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Bullet Point</a:t>
            </a:r>
          </a:p>
          <a:p>
            <a:pPr lvl="2"/>
            <a:r>
              <a:rPr lang="en-US" dirty="0"/>
              <a:t>Third Bullet Point</a:t>
            </a:r>
          </a:p>
          <a:p>
            <a:pPr lvl="3"/>
            <a:endParaRPr lang="en-US" dirty="0"/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3689960"/>
      </p:ext>
    </p:extLst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style with numbered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46081" y="0"/>
            <a:ext cx="1537546" cy="76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279420" y="985168"/>
            <a:ext cx="9218082" cy="9188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5973"/>
              </a:lnSpc>
              <a:buFontTx/>
              <a:buNone/>
              <a:defRPr sz="5689" b="0" i="0">
                <a:solidFill>
                  <a:srgbClr val="16818D"/>
                </a:solidFill>
                <a:latin typeface="Georgia"/>
                <a:ea typeface="Georgia"/>
                <a:cs typeface="Georgia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279420" y="2316515"/>
            <a:ext cx="4505007" cy="6451917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379301" marR="0" indent="-379301" algn="l" defTabSz="862458" rtl="0" eaLnBrk="1" fontAlgn="base" latinLnBrk="0" hangingPunct="1">
              <a:lnSpc>
                <a:spcPts val="2844"/>
              </a:lnSpc>
              <a:spcBef>
                <a:spcPts val="0"/>
              </a:spcBef>
              <a:spcAft>
                <a:spcPct val="0"/>
              </a:spcAft>
              <a:buClr>
                <a:srgbClr val="16818D"/>
              </a:buClr>
              <a:buSzTx/>
              <a:buFont typeface="+mj-lt"/>
              <a:buAutoNum type="arabicPeriod"/>
              <a:tabLst/>
              <a:defRPr sz="1991" b="0" i="0" baseline="0">
                <a:solidFill>
                  <a:schemeClr val="tx1"/>
                </a:solidFill>
                <a:latin typeface="Tahoma"/>
                <a:ea typeface="Tahoma"/>
                <a:cs typeface="Tahoma"/>
              </a:defRPr>
            </a:lvl1pPr>
            <a:lvl2pPr marL="769891" indent="-390590">
              <a:buClr>
                <a:srgbClr val="16818D"/>
              </a:buClr>
              <a:buFont typeface="+mj-lt"/>
              <a:buAutoNum type="romanLcPeriod"/>
              <a:defRPr sz="199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275625" indent="-379301">
              <a:buClr>
                <a:srgbClr val="16818D"/>
              </a:buClr>
              <a:buFont typeface="Arial" panose="020B0604020202020204" pitchFamily="34" charset="0"/>
              <a:buChar char="̶"/>
              <a:defRPr sz="199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781360" indent="-406394">
              <a:buFont typeface="Arial" panose="020B0604020202020204" pitchFamily="34" charset="0"/>
              <a:buChar char="̶"/>
              <a:defRPr sz="199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Number Position Number 2</a:t>
            </a:r>
          </a:p>
          <a:p>
            <a:pPr lvl="2"/>
            <a:r>
              <a:rPr lang="en-GB" dirty="0"/>
              <a:t>Number Position Number 3</a:t>
            </a:r>
          </a:p>
          <a:p>
            <a:pPr lvl="3"/>
            <a:endParaRPr lang="en-GB" dirty="0"/>
          </a:p>
          <a:p>
            <a:pPr lvl="3"/>
            <a:endParaRPr lang="en-GB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3744" y="2316515"/>
            <a:ext cx="4505007" cy="6451917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379301" marR="0" indent="-379301" algn="l" defTabSz="862458" rtl="0" eaLnBrk="1" fontAlgn="base" latinLnBrk="0" hangingPunct="1">
              <a:lnSpc>
                <a:spcPts val="2844"/>
              </a:lnSpc>
              <a:spcBef>
                <a:spcPts val="0"/>
              </a:spcBef>
              <a:spcAft>
                <a:spcPct val="0"/>
              </a:spcAft>
              <a:buClr>
                <a:srgbClr val="16818D"/>
              </a:buClr>
              <a:buSzTx/>
              <a:buFont typeface="+mj-lt"/>
              <a:buAutoNum type="arabicPeriod"/>
              <a:tabLst/>
              <a:defRPr sz="1991" b="0" i="0" baseline="0">
                <a:solidFill>
                  <a:schemeClr val="tx1"/>
                </a:solidFill>
                <a:latin typeface="Tahoma"/>
                <a:ea typeface="Tahoma"/>
                <a:cs typeface="Tahoma"/>
              </a:defRPr>
            </a:lvl1pPr>
            <a:lvl2pPr marL="769891" indent="-390590">
              <a:buClr>
                <a:srgbClr val="16818D"/>
              </a:buClr>
              <a:buFont typeface="+mj-lt"/>
              <a:buAutoNum type="romanLcPeriod"/>
              <a:defRPr sz="199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275625" indent="-379301">
              <a:buClr>
                <a:srgbClr val="16818D"/>
              </a:buClr>
              <a:buFont typeface="Arial" panose="020B0604020202020204" pitchFamily="34" charset="0"/>
              <a:buChar char="̶"/>
              <a:defRPr sz="199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781360" indent="-406394">
              <a:buFont typeface="Arial" panose="020B0604020202020204" pitchFamily="34" charset="0"/>
              <a:buChar char="̶"/>
              <a:defRPr sz="199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Number Position Number 2</a:t>
            </a:r>
          </a:p>
          <a:p>
            <a:pPr lvl="2"/>
            <a:r>
              <a:rPr lang="en-GB" dirty="0"/>
              <a:t>Number Position Number 3</a:t>
            </a:r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4104813"/>
      </p:ext>
    </p:extLst>
  </p:cSld>
  <p:clrMapOvr>
    <a:masterClrMapping/>
  </p:clrMapOvr>
  <p:transition spd="slow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graph po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46081" y="0"/>
            <a:ext cx="1537546" cy="76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279419" y="985168"/>
            <a:ext cx="9266661" cy="9188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5973"/>
              </a:lnSpc>
              <a:buFontTx/>
              <a:buNone/>
              <a:defRPr sz="5689" b="0" i="0">
                <a:solidFill>
                  <a:srgbClr val="16818D"/>
                </a:solidFill>
                <a:latin typeface="Georgia"/>
                <a:ea typeface="Georgia"/>
                <a:cs typeface="Georgia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1279420" y="2211215"/>
            <a:ext cx="9266660" cy="6454137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75251422"/>
      </p:ext>
    </p:extLst>
  </p:cSld>
  <p:clrMapOvr>
    <a:masterClrMapping/>
  </p:clrMapOvr>
  <p:transition spd="slow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 column text style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46081" y="0"/>
            <a:ext cx="1537546" cy="76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279420" y="2316515"/>
            <a:ext cx="4505007" cy="6451917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0" marR="0" indent="0" algn="l" defTabSz="862458" rtl="0" eaLnBrk="1" fontAlgn="base" latinLnBrk="0" hangingPunct="1">
              <a:lnSpc>
                <a:spcPts val="2844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991" b="0" i="0" baseline="0">
                <a:solidFill>
                  <a:schemeClr val="tx1"/>
                </a:solidFill>
                <a:latin typeface="Tahoma"/>
                <a:ea typeface="Tahoma"/>
                <a:cs typeface="Tahoma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279419" y="985168"/>
            <a:ext cx="9266661" cy="9188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5973"/>
              </a:lnSpc>
              <a:buFontTx/>
              <a:buNone/>
              <a:defRPr sz="5689" b="0" i="0">
                <a:solidFill>
                  <a:srgbClr val="16818D"/>
                </a:solidFill>
                <a:latin typeface="Georgia"/>
                <a:ea typeface="Georgia"/>
                <a:cs typeface="Georgia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/>
          </p:nvPr>
        </p:nvSpPr>
        <p:spPr>
          <a:xfrm>
            <a:off x="6093743" y="2316515"/>
            <a:ext cx="5427698" cy="6348836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95248887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46081" y="0"/>
            <a:ext cx="1537546" cy="76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0" y="1289687"/>
            <a:ext cx="13004800" cy="846391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98334"/>
      </p:ext>
    </p:extLst>
  </p:cSld>
  <p:clrMapOvr>
    <a:masterClrMapping/>
  </p:clrMapOvr>
  <p:transition spd="slow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46081" y="0"/>
            <a:ext cx="1537546" cy="76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64954" y="632064"/>
            <a:ext cx="9319434" cy="86516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5973"/>
              </a:lnSpc>
              <a:buFontTx/>
              <a:buNone/>
              <a:defRPr sz="4551" b="0" i="0" baseline="0">
                <a:solidFill>
                  <a:srgbClr val="16818D"/>
                </a:solidFill>
                <a:latin typeface="Georgia"/>
                <a:ea typeface="Georgia"/>
                <a:cs typeface="Georgia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8701476" y="2077941"/>
            <a:ext cx="4303324" cy="767565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0" y="2077941"/>
            <a:ext cx="4301067" cy="767565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350738" y="2077942"/>
            <a:ext cx="4295561" cy="376970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350738" y="5901832"/>
            <a:ext cx="4295561" cy="385176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546977"/>
      </p:ext>
    </p:extLst>
  </p:cSld>
  <p:clrMapOvr>
    <a:masterClrMapping/>
  </p:clrMapOvr>
  <p:transition spd="slow">
    <p:fade/>
  </p:transition>
  <p:extLst mod="1">
    <p:ext uri="{DCECCB84-F9BA-43D5-87BE-67443E8EF086}">
      <p15:sldGuideLst xmlns:p15="http://schemas.microsoft.com/office/powerpoint/2012/main">
        <p15:guide id="1" orient="horz" pos="332">
          <p15:clr>
            <a:srgbClr val="FBAE40"/>
          </p15:clr>
        </p15:guide>
        <p15:guide id="2" pos="2880">
          <p15:clr>
            <a:srgbClr val="FBAE40"/>
          </p15:clr>
        </p15:guide>
        <p15:guide id="4" pos="3833">
          <p15:clr>
            <a:srgbClr val="FBAE40"/>
          </p15:clr>
        </p15:guide>
        <p15:guide id="5" orient="horz" pos="2614">
          <p15:clr>
            <a:srgbClr val="FBAE40"/>
          </p15:clr>
        </p15:guide>
        <p15:guide id="6" pos="1906">
          <p15:clr>
            <a:srgbClr val="FBAE40"/>
          </p15:clr>
        </p15:guide>
        <p15:guide id="8" pos="1927">
          <p15:clr>
            <a:srgbClr val="FBAE40"/>
          </p15:clr>
        </p15:guide>
        <p15:guide id="9" pos="3854">
          <p15:clr>
            <a:srgbClr val="FBAE40"/>
          </p15:clr>
        </p15:guide>
        <p15:guide id="10" orient="horz" pos="259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64954" y="632064"/>
            <a:ext cx="9421845" cy="86516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5973"/>
              </a:lnSpc>
              <a:buFontTx/>
              <a:buNone/>
              <a:defRPr sz="4551" b="0" i="0" baseline="0">
                <a:solidFill>
                  <a:srgbClr val="16818D"/>
                </a:solidFill>
                <a:latin typeface="Georgia"/>
                <a:ea typeface="Georgia"/>
                <a:cs typeface="Georgia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46081" y="0"/>
            <a:ext cx="1537546" cy="76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325902" y="2077941"/>
            <a:ext cx="4328161" cy="767565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8705992" y="2077942"/>
            <a:ext cx="4298807" cy="376970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705991" y="5897316"/>
            <a:ext cx="4298809" cy="38562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51471" y="2077941"/>
            <a:ext cx="3393057" cy="6451917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406394" marR="0" indent="-406394" algn="l" defTabSz="862458" rtl="0" eaLnBrk="1" fontAlgn="base" latinLnBrk="0" hangingPunct="1">
              <a:lnSpc>
                <a:spcPts val="2844"/>
              </a:lnSpc>
              <a:spcBef>
                <a:spcPts val="0"/>
              </a:spcBef>
              <a:spcAft>
                <a:spcPct val="0"/>
              </a:spcAft>
              <a:buClr>
                <a:srgbClr val="16818D"/>
              </a:buClr>
              <a:buSzTx/>
              <a:buFont typeface="Arial" panose="020B0604020202020204" pitchFamily="34" charset="0"/>
              <a:buChar char="•"/>
              <a:tabLst/>
              <a:defRPr sz="1991" b="0" i="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69891" indent="-390590">
              <a:buClr>
                <a:srgbClr val="16818D"/>
              </a:buClr>
              <a:buFont typeface="Courier New" panose="02070309020205020404" pitchFamily="49" charset="0"/>
              <a:buChar char="o"/>
              <a:defRPr sz="199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9192" indent="-252867">
              <a:buClr>
                <a:srgbClr val="16818D"/>
              </a:buClr>
              <a:buFont typeface="Arial" panose="020B0604020202020204" pitchFamily="34" charset="0"/>
              <a:buChar char="̶"/>
              <a:defRPr sz="199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54926" indent="-428971">
              <a:defRPr sz="199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Bullet Point</a:t>
            </a:r>
          </a:p>
          <a:p>
            <a:pPr lvl="2"/>
            <a:r>
              <a:rPr lang="en-GB" dirty="0"/>
              <a:t>Third Bullet Point</a:t>
            </a:r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3112237"/>
      </p:ext>
    </p:extLst>
  </p:cSld>
  <p:clrMapOvr>
    <a:masterClrMapping/>
  </p:clrMapOvr>
  <p:transition spd="slow"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pos="3856">
          <p15:clr>
            <a:srgbClr val="FBAE40"/>
          </p15:clr>
        </p15:guide>
        <p15:guide id="4" pos="3833">
          <p15:clr>
            <a:srgbClr val="FBAE40"/>
          </p15:clr>
        </p15:guide>
        <p15:guide id="6" orient="horz" pos="2590">
          <p15:clr>
            <a:srgbClr val="FBAE40"/>
          </p15:clr>
        </p15:guide>
        <p15:guide id="7" orient="horz" pos="261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46081" y="0"/>
            <a:ext cx="1537546" cy="76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1483361" y="2726161"/>
            <a:ext cx="10038080" cy="501815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5120"/>
              </a:lnSpc>
              <a:buNone/>
              <a:defRPr sz="3982" b="0" i="1" baseline="0">
                <a:solidFill>
                  <a:srgbClr val="16818D"/>
                </a:solidFill>
                <a:latin typeface="Tahoma" charset="0"/>
              </a:defRPr>
            </a:lvl1pPr>
            <a:lvl2pPr marL="866973" indent="0">
              <a:lnSpc>
                <a:spcPts val="5120"/>
              </a:lnSpc>
              <a:buNone/>
              <a:defRPr sz="3982" b="0" i="1" baseline="0">
                <a:solidFill>
                  <a:srgbClr val="16818D"/>
                </a:solidFill>
                <a:latin typeface="Tahoma" charset="0"/>
              </a:defRPr>
            </a:lvl2pPr>
            <a:lvl3pPr marL="1733946" indent="0">
              <a:lnSpc>
                <a:spcPts val="5120"/>
              </a:lnSpc>
              <a:buNone/>
              <a:defRPr sz="3982" b="0" i="1" baseline="0">
                <a:solidFill>
                  <a:srgbClr val="16818D"/>
                </a:solidFill>
                <a:latin typeface="Tahoma" charset="0"/>
              </a:defRPr>
            </a:lvl3pPr>
            <a:lvl4pPr marL="2600919" indent="0">
              <a:lnSpc>
                <a:spcPts val="5120"/>
              </a:lnSpc>
              <a:buNone/>
              <a:defRPr sz="3982" b="0" i="1" baseline="0">
                <a:solidFill>
                  <a:srgbClr val="16818D"/>
                </a:solidFill>
                <a:latin typeface="Tahoma" charset="0"/>
              </a:defRPr>
            </a:lvl4pPr>
            <a:lvl5pPr marL="3467892" indent="0">
              <a:lnSpc>
                <a:spcPts val="5120"/>
              </a:lnSpc>
              <a:buNone/>
              <a:defRPr sz="3982" b="0" i="1" baseline="0">
                <a:solidFill>
                  <a:srgbClr val="16818D"/>
                </a:solidFill>
                <a:latin typeface="Tahoma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1483361" y="8051236"/>
            <a:ext cx="10038080" cy="1702364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2560"/>
              </a:lnSpc>
              <a:buNone/>
              <a:defRPr sz="1707" baseline="0">
                <a:solidFill>
                  <a:schemeClr val="tx1"/>
                </a:solidFill>
                <a:latin typeface="Tahoma" charset="0"/>
              </a:defRPr>
            </a:lvl1pPr>
            <a:lvl2pPr marL="866973" indent="0" algn="r">
              <a:lnSpc>
                <a:spcPts val="2560"/>
              </a:lnSpc>
              <a:buNone/>
              <a:defRPr sz="1707" baseline="0">
                <a:solidFill>
                  <a:schemeClr val="tx1"/>
                </a:solidFill>
                <a:latin typeface="Tahoma" charset="0"/>
              </a:defRPr>
            </a:lvl2pPr>
            <a:lvl3pPr marL="1733946" indent="0" algn="r">
              <a:lnSpc>
                <a:spcPts val="2560"/>
              </a:lnSpc>
              <a:buNone/>
              <a:defRPr sz="1707" baseline="0">
                <a:solidFill>
                  <a:schemeClr val="tx1"/>
                </a:solidFill>
                <a:latin typeface="Tahoma" charset="0"/>
              </a:defRPr>
            </a:lvl3pPr>
            <a:lvl4pPr marL="2600919" indent="0" algn="r">
              <a:lnSpc>
                <a:spcPts val="2560"/>
              </a:lnSpc>
              <a:buNone/>
              <a:defRPr sz="1707" baseline="0">
                <a:solidFill>
                  <a:schemeClr val="tx1"/>
                </a:solidFill>
                <a:latin typeface="Tahoma" charset="0"/>
              </a:defRPr>
            </a:lvl4pPr>
            <a:lvl5pPr marL="3467892" indent="0" algn="r">
              <a:lnSpc>
                <a:spcPts val="2560"/>
              </a:lnSpc>
              <a:buNone/>
              <a:defRPr sz="1707" baseline="0">
                <a:solidFill>
                  <a:schemeClr val="tx1"/>
                </a:solidFill>
                <a:latin typeface="Tahoma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828462"/>
      </p:ext>
    </p:extLst>
  </p:cSld>
  <p:clrMapOvr>
    <a:masterClrMapping/>
  </p:clrMapOvr>
  <p:transition spd="slow"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57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46081" y="0"/>
            <a:ext cx="1537546" cy="76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306352" y="4057509"/>
            <a:ext cx="6092756" cy="368681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13653"/>
              </a:lnSpc>
              <a:buNone/>
              <a:defRPr sz="18489" b="0" i="0" baseline="0">
                <a:solidFill>
                  <a:srgbClr val="16818D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866973" indent="0" algn="r">
              <a:lnSpc>
                <a:spcPts val="5120"/>
              </a:lnSpc>
              <a:buNone/>
              <a:defRPr sz="13653" b="0" i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2pPr>
            <a:lvl3pPr marL="1733946" indent="0" algn="r">
              <a:lnSpc>
                <a:spcPts val="5120"/>
              </a:lnSpc>
              <a:buNone/>
              <a:defRPr sz="13653" b="0" i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3pPr>
            <a:lvl4pPr marL="2600919" indent="0" algn="r">
              <a:lnSpc>
                <a:spcPts val="5120"/>
              </a:lnSpc>
              <a:buNone/>
              <a:defRPr sz="13653" b="0" i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4pPr>
            <a:lvl5pPr marL="3467892" indent="0" algn="r">
              <a:lnSpc>
                <a:spcPts val="5120"/>
              </a:lnSpc>
              <a:buNone/>
              <a:defRPr sz="13653" b="0" i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5pPr>
          </a:lstStyle>
          <a:p>
            <a:pPr lvl="0"/>
            <a:r>
              <a:rPr lang="en-GB" dirty="0"/>
              <a:t>100%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706340" y="4081799"/>
            <a:ext cx="5121452" cy="366251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3129"/>
              </a:lnSpc>
              <a:buNone/>
              <a:defRPr sz="2560" baseline="0">
                <a:solidFill>
                  <a:srgbClr val="16818D"/>
                </a:solidFill>
                <a:latin typeface="Georgia" charset="0"/>
              </a:defRPr>
            </a:lvl1pPr>
            <a:lvl2pPr marL="866973" indent="0" algn="l">
              <a:lnSpc>
                <a:spcPts val="3129"/>
              </a:lnSpc>
              <a:buNone/>
              <a:defRPr sz="2560" baseline="0">
                <a:solidFill>
                  <a:srgbClr val="16818D"/>
                </a:solidFill>
                <a:latin typeface="Georgia" charset="0"/>
              </a:defRPr>
            </a:lvl2pPr>
            <a:lvl3pPr marL="1733946" indent="0" algn="l">
              <a:lnSpc>
                <a:spcPts val="3129"/>
              </a:lnSpc>
              <a:buNone/>
              <a:defRPr sz="2560" baseline="0">
                <a:solidFill>
                  <a:srgbClr val="16818D"/>
                </a:solidFill>
                <a:latin typeface="Georgia" charset="0"/>
              </a:defRPr>
            </a:lvl3pPr>
            <a:lvl4pPr marL="2600919" indent="0" algn="l">
              <a:lnSpc>
                <a:spcPts val="3129"/>
              </a:lnSpc>
              <a:buNone/>
              <a:defRPr sz="2560" baseline="0">
                <a:solidFill>
                  <a:srgbClr val="16818D"/>
                </a:solidFill>
                <a:latin typeface="Georgia" charset="0"/>
              </a:defRPr>
            </a:lvl4pPr>
            <a:lvl5pPr marL="3467892" indent="0" algn="l">
              <a:lnSpc>
                <a:spcPts val="3129"/>
              </a:lnSpc>
              <a:buNone/>
              <a:defRPr sz="2560" baseline="0">
                <a:solidFill>
                  <a:srgbClr val="16818D"/>
                </a:solidFill>
                <a:latin typeface="Georgia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1380949" y="8051236"/>
            <a:ext cx="10139608" cy="92202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1991"/>
              </a:lnSpc>
              <a:buNone/>
              <a:defRPr sz="1422" baseline="0">
                <a:solidFill>
                  <a:schemeClr val="tx1"/>
                </a:solidFill>
                <a:latin typeface="Tahoma" charset="0"/>
              </a:defRPr>
            </a:lvl1pPr>
            <a:lvl2pPr marL="866973" indent="0" algn="r">
              <a:lnSpc>
                <a:spcPts val="1991"/>
              </a:lnSpc>
              <a:buNone/>
              <a:defRPr sz="1422" baseline="0">
                <a:solidFill>
                  <a:schemeClr val="tx1"/>
                </a:solidFill>
                <a:latin typeface="Tahoma" charset="0"/>
              </a:defRPr>
            </a:lvl2pPr>
            <a:lvl3pPr marL="1733946" indent="0" algn="r">
              <a:lnSpc>
                <a:spcPts val="1991"/>
              </a:lnSpc>
              <a:buNone/>
              <a:defRPr sz="1422" baseline="0">
                <a:solidFill>
                  <a:schemeClr val="tx1"/>
                </a:solidFill>
                <a:latin typeface="Tahoma" charset="0"/>
              </a:defRPr>
            </a:lvl3pPr>
            <a:lvl4pPr marL="2600919" indent="0" algn="r">
              <a:lnSpc>
                <a:spcPts val="1991"/>
              </a:lnSpc>
              <a:buNone/>
              <a:defRPr sz="1422" baseline="0">
                <a:solidFill>
                  <a:schemeClr val="tx1"/>
                </a:solidFill>
                <a:latin typeface="Tahoma" charset="0"/>
              </a:defRPr>
            </a:lvl4pPr>
            <a:lvl5pPr marL="3467892" indent="0" algn="r">
              <a:lnSpc>
                <a:spcPts val="1991"/>
              </a:lnSpc>
              <a:buNone/>
              <a:defRPr sz="1422" baseline="0">
                <a:solidFill>
                  <a:schemeClr val="tx1"/>
                </a:solidFill>
                <a:latin typeface="Tahoma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851689"/>
      </p:ext>
    </p:extLst>
  </p:cSld>
  <p:clrMapOvr>
    <a:masterClrMapping/>
  </p:clrMapOvr>
  <p:transition spd="slow"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84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905696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46081" y="0"/>
            <a:ext cx="1537546" cy="76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0" y="1289687"/>
            <a:ext cx="13004800" cy="846391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284771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76" r:id="rId9"/>
    <p:sldLayoutId id="2147483677" r:id="rId10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618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8" r:id="rId15"/>
  </p:sldLayoutIdLst>
  <p:transition spd="slow">
    <p:fade/>
  </p:transition>
  <p:txStyles>
    <p:titleStyle>
      <a:lvl1pPr algn="ctr" defTabSz="862458" rtl="0" eaLnBrk="0" fontAlgn="base" hangingPunct="0">
        <a:spcBef>
          <a:spcPct val="0"/>
        </a:spcBef>
        <a:spcAft>
          <a:spcPct val="0"/>
        </a:spcAft>
        <a:defRPr sz="8249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862458" rtl="0" eaLnBrk="0" fontAlgn="base" hangingPunct="0">
        <a:spcBef>
          <a:spcPct val="0"/>
        </a:spcBef>
        <a:spcAft>
          <a:spcPct val="0"/>
        </a:spcAft>
        <a:defRPr sz="824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862458" rtl="0" eaLnBrk="0" fontAlgn="base" hangingPunct="0">
        <a:spcBef>
          <a:spcPct val="0"/>
        </a:spcBef>
        <a:spcAft>
          <a:spcPct val="0"/>
        </a:spcAft>
        <a:defRPr sz="824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862458" rtl="0" eaLnBrk="0" fontAlgn="base" hangingPunct="0">
        <a:spcBef>
          <a:spcPct val="0"/>
        </a:spcBef>
        <a:spcAft>
          <a:spcPct val="0"/>
        </a:spcAft>
        <a:defRPr sz="824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862458" rtl="0" eaLnBrk="0" fontAlgn="base" hangingPunct="0">
        <a:spcBef>
          <a:spcPct val="0"/>
        </a:spcBef>
        <a:spcAft>
          <a:spcPct val="0"/>
        </a:spcAft>
        <a:defRPr sz="824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866909" algn="ctr" defTabSz="866909" rtl="0" eaLnBrk="1" fontAlgn="base" hangingPunct="1">
        <a:spcBef>
          <a:spcPct val="0"/>
        </a:spcBef>
        <a:spcAft>
          <a:spcPct val="0"/>
        </a:spcAft>
        <a:defRPr sz="8344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1733818" algn="ctr" defTabSz="866909" rtl="0" eaLnBrk="1" fontAlgn="base" hangingPunct="1">
        <a:spcBef>
          <a:spcPct val="0"/>
        </a:spcBef>
        <a:spcAft>
          <a:spcPct val="0"/>
        </a:spcAft>
        <a:defRPr sz="8344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2600726" algn="ctr" defTabSz="866909" rtl="0" eaLnBrk="1" fontAlgn="base" hangingPunct="1">
        <a:spcBef>
          <a:spcPct val="0"/>
        </a:spcBef>
        <a:spcAft>
          <a:spcPct val="0"/>
        </a:spcAft>
        <a:defRPr sz="8344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3467634" algn="ctr" defTabSz="866909" rtl="0" eaLnBrk="1" fontAlgn="base" hangingPunct="1">
        <a:spcBef>
          <a:spcPct val="0"/>
        </a:spcBef>
        <a:spcAft>
          <a:spcPct val="0"/>
        </a:spcAft>
        <a:defRPr sz="8344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645714" indent="-645714" algn="l" defTabSz="862458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5973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1404316" indent="-537343" algn="l" defTabSz="862458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5262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2162917" indent="-428971" algn="l" defTabSz="862458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4551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3029890" indent="-428971" algn="l" defTabSz="862458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3698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3896864" indent="-428971" algn="l" defTabSz="862458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3698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4767994" indent="-433452" algn="l" defTabSz="866909" rtl="0" eaLnBrk="1" latinLnBrk="0" hangingPunct="1">
        <a:spcBef>
          <a:spcPct val="20000"/>
        </a:spcBef>
        <a:buFont typeface="Arial"/>
        <a:buChar char="•"/>
        <a:defRPr sz="3793" kern="1200">
          <a:solidFill>
            <a:schemeClr val="tx1"/>
          </a:solidFill>
          <a:latin typeface="+mn-lt"/>
          <a:ea typeface="+mn-ea"/>
          <a:cs typeface="+mn-cs"/>
        </a:defRPr>
      </a:lvl6pPr>
      <a:lvl7pPr marL="5634904" indent="-433452" algn="l" defTabSz="866909" rtl="0" eaLnBrk="1" latinLnBrk="0" hangingPunct="1">
        <a:spcBef>
          <a:spcPct val="20000"/>
        </a:spcBef>
        <a:buFont typeface="Arial"/>
        <a:buChar char="•"/>
        <a:defRPr sz="3793" kern="1200">
          <a:solidFill>
            <a:schemeClr val="tx1"/>
          </a:solidFill>
          <a:latin typeface="+mn-lt"/>
          <a:ea typeface="+mn-ea"/>
          <a:cs typeface="+mn-cs"/>
        </a:defRPr>
      </a:lvl7pPr>
      <a:lvl8pPr marL="6501812" indent="-433452" algn="l" defTabSz="866909" rtl="0" eaLnBrk="1" latinLnBrk="0" hangingPunct="1">
        <a:spcBef>
          <a:spcPct val="20000"/>
        </a:spcBef>
        <a:buFont typeface="Arial"/>
        <a:buChar char="•"/>
        <a:defRPr sz="3793" kern="1200">
          <a:solidFill>
            <a:schemeClr val="tx1"/>
          </a:solidFill>
          <a:latin typeface="+mn-lt"/>
          <a:ea typeface="+mn-ea"/>
          <a:cs typeface="+mn-cs"/>
        </a:defRPr>
      </a:lvl8pPr>
      <a:lvl9pPr marL="7368720" indent="-433452" algn="l" defTabSz="866909" rtl="0" eaLnBrk="1" latinLnBrk="0" hangingPunct="1">
        <a:spcBef>
          <a:spcPct val="20000"/>
        </a:spcBef>
        <a:buFont typeface="Arial"/>
        <a:buChar char="•"/>
        <a:defRPr sz="379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6909" rtl="0" eaLnBrk="1" latinLnBrk="0" hangingPunct="1">
        <a:defRPr sz="3413" kern="1200">
          <a:solidFill>
            <a:schemeClr val="tx1"/>
          </a:solidFill>
          <a:latin typeface="+mn-lt"/>
          <a:ea typeface="+mn-ea"/>
          <a:cs typeface="+mn-cs"/>
        </a:defRPr>
      </a:lvl1pPr>
      <a:lvl2pPr marL="866909" algn="l" defTabSz="866909" rtl="0" eaLnBrk="1" latinLnBrk="0" hangingPunct="1">
        <a:defRPr sz="3413" kern="1200">
          <a:solidFill>
            <a:schemeClr val="tx1"/>
          </a:solidFill>
          <a:latin typeface="+mn-lt"/>
          <a:ea typeface="+mn-ea"/>
          <a:cs typeface="+mn-cs"/>
        </a:defRPr>
      </a:lvl2pPr>
      <a:lvl3pPr marL="1733818" algn="l" defTabSz="866909" rtl="0" eaLnBrk="1" latinLnBrk="0" hangingPunct="1">
        <a:defRPr sz="3413" kern="1200">
          <a:solidFill>
            <a:schemeClr val="tx1"/>
          </a:solidFill>
          <a:latin typeface="+mn-lt"/>
          <a:ea typeface="+mn-ea"/>
          <a:cs typeface="+mn-cs"/>
        </a:defRPr>
      </a:lvl3pPr>
      <a:lvl4pPr marL="2600726" algn="l" defTabSz="866909" rtl="0" eaLnBrk="1" latinLnBrk="0" hangingPunct="1">
        <a:defRPr sz="3413" kern="1200">
          <a:solidFill>
            <a:schemeClr val="tx1"/>
          </a:solidFill>
          <a:latin typeface="+mn-lt"/>
          <a:ea typeface="+mn-ea"/>
          <a:cs typeface="+mn-cs"/>
        </a:defRPr>
      </a:lvl4pPr>
      <a:lvl5pPr marL="3467634" algn="l" defTabSz="866909" rtl="0" eaLnBrk="1" latinLnBrk="0" hangingPunct="1">
        <a:defRPr sz="3413" kern="1200">
          <a:solidFill>
            <a:schemeClr val="tx1"/>
          </a:solidFill>
          <a:latin typeface="+mn-lt"/>
          <a:ea typeface="+mn-ea"/>
          <a:cs typeface="+mn-cs"/>
        </a:defRPr>
      </a:lvl5pPr>
      <a:lvl6pPr marL="4334541" algn="l" defTabSz="866909" rtl="0" eaLnBrk="1" latinLnBrk="0" hangingPunct="1">
        <a:defRPr sz="3413" kern="1200">
          <a:solidFill>
            <a:schemeClr val="tx1"/>
          </a:solidFill>
          <a:latin typeface="+mn-lt"/>
          <a:ea typeface="+mn-ea"/>
          <a:cs typeface="+mn-cs"/>
        </a:defRPr>
      </a:lvl6pPr>
      <a:lvl7pPr marL="5201450" algn="l" defTabSz="866909" rtl="0" eaLnBrk="1" latinLnBrk="0" hangingPunct="1">
        <a:defRPr sz="3413" kern="1200">
          <a:solidFill>
            <a:schemeClr val="tx1"/>
          </a:solidFill>
          <a:latin typeface="+mn-lt"/>
          <a:ea typeface="+mn-ea"/>
          <a:cs typeface="+mn-cs"/>
        </a:defRPr>
      </a:lvl7pPr>
      <a:lvl8pPr marL="6068357" algn="l" defTabSz="866909" rtl="0" eaLnBrk="1" latinLnBrk="0" hangingPunct="1">
        <a:defRPr sz="3413" kern="1200">
          <a:solidFill>
            <a:schemeClr val="tx1"/>
          </a:solidFill>
          <a:latin typeface="+mn-lt"/>
          <a:ea typeface="+mn-ea"/>
          <a:cs typeface="+mn-cs"/>
        </a:defRPr>
      </a:lvl8pPr>
      <a:lvl9pPr marL="6935266" algn="l" defTabSz="866909" rtl="0" eaLnBrk="1" latinLnBrk="0" hangingPunct="1">
        <a:defRPr sz="34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"/><Relationship Id="rId2" Type="http://schemas.openxmlformats.org/officeDocument/2006/relationships/hyperlink" Target="http://go.uwe.ac.uk/elsie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"/><Relationship Id="rId2" Type="http://schemas.openxmlformats.org/officeDocument/2006/relationships/image" Target="../media/image31.ti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"/><Relationship Id="rId2" Type="http://schemas.openxmlformats.org/officeDocument/2006/relationships/image" Target="../media/image34.ti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ti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"/><Relationship Id="rId2" Type="http://schemas.openxmlformats.org/officeDocument/2006/relationships/image" Target="../media/image43.ti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philome.la/TWITTERNAME/STORY/play" TargetMode="External"/><Relationship Id="rId2" Type="http://schemas.openxmlformats.org/officeDocument/2006/relationships/hyperlink" Target="http://philome.la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youtube.com/embed/lLULRlmXkKo" TargetMode="Externa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twinery.org" TargetMode="Externa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12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2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“ELSIE and the Lost Battery Charger”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19937">
              <a:defRPr sz="7119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“ELSIE and the Lost Battery Charger”</a:t>
            </a:r>
          </a:p>
        </p:txBody>
      </p:sp>
      <p:sp>
        <p:nvSpPr>
          <p:cNvPr id="120" name="Digital Storytelling with Twine…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Digital Storytelling with Twine</a:t>
            </a:r>
          </a:p>
        </p:txBody>
      </p:sp>
    </p:spTree>
    <p:extLst>
      <p:ext uri="{BB962C8B-B14F-4D97-AF65-F5344CB8AC3E}">
        <p14:creationId xmlns:p14="http://schemas.microsoft.com/office/powerpoint/2010/main" val="232430971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Hyper-linking</a:t>
            </a:r>
          </a:p>
        </p:txBody>
      </p:sp>
      <p:sp>
        <p:nvSpPr>
          <p:cNvPr id="4" name="Hyper-linking"/>
          <p:cNvSpPr txBox="1">
            <a:spLocks/>
          </p:cNvSpPr>
          <p:nvPr/>
        </p:nvSpPr>
        <p:spPr>
          <a:xfrm>
            <a:off x="952500" y="444500"/>
            <a:ext cx="11099800" cy="1769847"/>
          </a:xfrm>
          <a:prstGeom prst="rect">
            <a:avLst/>
          </a:prstGeom>
        </p:spPr>
        <p:txBody>
          <a:bodyPr/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>
              <a:defRPr>
                <a:latin typeface="Courier"/>
                <a:ea typeface="Courier"/>
                <a:cs typeface="Courier"/>
                <a:sym typeface="Courier"/>
              </a:defRPr>
            </a:pPr>
            <a:endParaRPr lang="en-GB" dirty="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5" name="From the kitchen, ELSIE can get to the Bedroom or the Dining Room.…"/>
          <p:cNvSpPr txBox="1">
            <a:spLocks/>
          </p:cNvSpPr>
          <p:nvPr/>
        </p:nvSpPr>
        <p:spPr>
          <a:xfrm>
            <a:off x="952500" y="2343040"/>
            <a:ext cx="7327900" cy="654696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426719" indent="-426719" defTabSz="560831" hangingPunct="1">
              <a:spcBef>
                <a:spcPts val="1500"/>
              </a:spcBef>
              <a:defRPr sz="3455"/>
            </a:pPr>
            <a:r>
              <a:rPr lang="en-GB" sz="3455" dirty="0"/>
              <a:t>From the start, ELSIE can get to the Kitchen, Bedroom or the Dining Room.</a:t>
            </a:r>
          </a:p>
          <a:p>
            <a:pPr marL="426719" indent="-426719" defTabSz="560831" hangingPunct="1">
              <a:spcBef>
                <a:spcPts val="1500"/>
              </a:spcBef>
              <a:defRPr sz="3455"/>
            </a:pPr>
            <a:r>
              <a:rPr lang="en-GB" sz="3455" dirty="0"/>
              <a:t>Edit the passage (</a:t>
            </a:r>
            <a:r>
              <a:rPr lang="en-GB" sz="3455" b="1" dirty="0">
                <a:latin typeface="Helvetica"/>
                <a:ea typeface="Helvetica"/>
                <a:cs typeface="Helvetica"/>
                <a:sym typeface="Helvetica"/>
              </a:rPr>
              <a:t>pencil</a:t>
            </a:r>
            <a:r>
              <a:rPr lang="en-GB" sz="3455" dirty="0"/>
              <a:t>) input:</a:t>
            </a:r>
            <a:br>
              <a:rPr lang="en-GB" sz="3455" dirty="0"/>
            </a:br>
            <a:r>
              <a:rPr lang="en-GB" sz="3072" dirty="0"/>
              <a:t>[[Go into the kitchen-&gt;Kitchen]]</a:t>
            </a:r>
          </a:p>
          <a:p>
            <a:pPr marL="426719" indent="-426719" defTabSz="560831" hangingPunct="1">
              <a:spcBef>
                <a:spcPts val="1500"/>
              </a:spcBef>
              <a:defRPr sz="3455"/>
            </a:pPr>
            <a:r>
              <a:rPr lang="en-GB" sz="3455" dirty="0"/>
              <a:t>This creates a </a:t>
            </a:r>
            <a:r>
              <a:rPr lang="en-GB" sz="3455" i="1" dirty="0">
                <a:latin typeface="Helvetica"/>
                <a:ea typeface="Helvetica"/>
                <a:cs typeface="Helvetica"/>
                <a:sym typeface="Helvetica"/>
              </a:rPr>
              <a:t>hyper</a:t>
            </a:r>
            <a:r>
              <a:rPr lang="en-GB" sz="3455" dirty="0"/>
              <a:t>-link to a new ‘kitchen’ passage.</a:t>
            </a:r>
          </a:p>
          <a:p>
            <a:pPr marL="426719" indent="-426719" defTabSz="560831" hangingPunct="1">
              <a:spcBef>
                <a:spcPts val="1500"/>
              </a:spcBef>
              <a:defRPr sz="3455"/>
            </a:pPr>
            <a:r>
              <a:rPr lang="en-GB" sz="3455" dirty="0"/>
              <a:t>This is a </a:t>
            </a:r>
            <a:r>
              <a:rPr lang="en-GB" sz="3455" i="1" dirty="0">
                <a:latin typeface="Helvetica"/>
                <a:ea typeface="Helvetica"/>
                <a:cs typeface="Helvetica"/>
                <a:sym typeface="Helvetica"/>
              </a:rPr>
              <a:t>hyper</a:t>
            </a:r>
            <a:r>
              <a:rPr lang="en-GB" sz="3455" dirty="0"/>
              <a:t>-text.</a:t>
            </a:r>
          </a:p>
          <a:p>
            <a:pPr marL="426719" indent="-426719" defTabSz="560831" hangingPunct="1">
              <a:spcBef>
                <a:spcPts val="1500"/>
              </a:spcBef>
              <a:defRPr sz="3455"/>
            </a:pPr>
            <a:r>
              <a:rPr lang="en-GB" sz="3455" dirty="0"/>
              <a:t>From the kitchen, add a bedroom and a dining room the same way</a:t>
            </a:r>
            <a:br>
              <a:rPr lang="en-GB" sz="3455" dirty="0"/>
            </a:br>
            <a:r>
              <a:rPr lang="en-GB" sz="3455" dirty="0"/>
              <a:t>(names may contain spaces).</a:t>
            </a:r>
          </a:p>
          <a:p>
            <a:pPr marL="426719" indent="-426719" defTabSz="560831" hangingPunct="1">
              <a:spcBef>
                <a:spcPts val="1500"/>
              </a:spcBef>
              <a:defRPr sz="3455"/>
            </a:pPr>
            <a:r>
              <a:rPr lang="en-GB" sz="3455" dirty="0"/>
              <a:t>Edit the text in the new passages.</a:t>
            </a:r>
          </a:p>
        </p:txBody>
      </p:sp>
      <p:pic>
        <p:nvPicPr>
          <p:cNvPr id="7" name="Image" descr="Image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535054" y="4630734"/>
            <a:ext cx="3972568" cy="21621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38162" y="0"/>
            <a:ext cx="3710969" cy="441635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48584" y="7005641"/>
            <a:ext cx="3558746" cy="244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29692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Play Your Story</a:t>
            </a:r>
          </a:p>
        </p:txBody>
      </p:sp>
      <p:sp>
        <p:nvSpPr>
          <p:cNvPr id="8" name="Press Play  (notice the Kitchen is highlighted as the start)…"/>
          <p:cNvSpPr txBox="1">
            <a:spLocks/>
          </p:cNvSpPr>
          <p:nvPr/>
        </p:nvSpPr>
        <p:spPr>
          <a:xfrm>
            <a:off x="399069" y="7217924"/>
            <a:ext cx="4660901" cy="1381328"/>
          </a:xfrm>
          <a:prstGeom prst="rect">
            <a:avLst/>
          </a:prstGeom>
        </p:spPr>
        <p:txBody>
          <a:bodyPr/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>
              <a:spcBef>
                <a:spcPts val="1600"/>
              </a:spcBef>
            </a:pPr>
            <a:r>
              <a:rPr lang="en-GB" dirty="0"/>
              <a:t>Click on the ‘undo arrow’ to go back.</a:t>
            </a:r>
          </a:p>
        </p:txBody>
      </p:sp>
      <p:pic>
        <p:nvPicPr>
          <p:cNvPr id="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2209" y="4591908"/>
            <a:ext cx="1471205" cy="974177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70024" y="7494618"/>
            <a:ext cx="1309351" cy="1361207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8712" y="0"/>
            <a:ext cx="8236088" cy="68093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2654C8-628B-2D41-AAF0-7362BAD49CDB}"/>
              </a:ext>
            </a:extLst>
          </p:cNvPr>
          <p:cNvSpPr txBox="1"/>
          <p:nvPr/>
        </p:nvSpPr>
        <p:spPr>
          <a:xfrm>
            <a:off x="746081" y="2585857"/>
            <a:ext cx="3884285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dirty="0"/>
              <a:t>Press Play </a:t>
            </a:r>
            <a:br>
              <a:rPr lang="en-GB" dirty="0"/>
            </a:br>
            <a:r>
              <a:rPr lang="en-GB" dirty="0"/>
              <a:t>Follow the links to move about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25608717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ELSIE’s World</a:t>
            </a:r>
          </a:p>
        </p:txBody>
      </p:sp>
      <p:sp>
        <p:nvSpPr>
          <p:cNvPr id="4" name="Add more links to get from:…"/>
          <p:cNvSpPr txBox="1">
            <a:spLocks/>
          </p:cNvSpPr>
          <p:nvPr/>
        </p:nvSpPr>
        <p:spPr>
          <a:xfrm>
            <a:off x="800099" y="2299562"/>
            <a:ext cx="11404601" cy="6398214"/>
          </a:xfrm>
          <a:prstGeom prst="rect">
            <a:avLst/>
          </a:prstGeom>
        </p:spPr>
        <p:txBody>
          <a:bodyPr/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defTabSz="554990" hangingPunct="1">
              <a:spcBef>
                <a:spcPts val="3800"/>
              </a:spcBef>
              <a:buSzTx/>
              <a:buFontTx/>
              <a:buNone/>
              <a:defRPr sz="3420"/>
            </a:pPr>
            <a:r>
              <a:rPr lang="en-GB" sz="3420" dirty="0"/>
              <a:t>Add more links to get from:</a:t>
            </a:r>
          </a:p>
          <a:p>
            <a:pPr marL="422275" indent="-422275" defTabSz="554990" hangingPunct="1">
              <a:spcBef>
                <a:spcPts val="2600"/>
              </a:spcBef>
              <a:defRPr sz="3420"/>
            </a:pPr>
            <a:r>
              <a:rPr lang="en-GB" sz="3420" dirty="0"/>
              <a:t>the bedroom back to the kitchen.</a:t>
            </a:r>
          </a:p>
          <a:p>
            <a:pPr marL="422275" indent="-422275" defTabSz="554990" hangingPunct="1">
              <a:spcBef>
                <a:spcPts val="2600"/>
              </a:spcBef>
              <a:defRPr sz="3420"/>
            </a:pPr>
            <a:r>
              <a:rPr lang="en-GB" sz="3420" dirty="0"/>
              <a:t>the dining room back to the kitchen.</a:t>
            </a:r>
          </a:p>
          <a:p>
            <a:pPr marL="422275" indent="-422275" defTabSz="554990" hangingPunct="1">
              <a:spcBef>
                <a:spcPts val="2600"/>
              </a:spcBef>
              <a:defRPr sz="3420"/>
            </a:pPr>
            <a:r>
              <a:rPr lang="en-GB" sz="3420" dirty="0"/>
              <a:t>the dining room to a bathroom / and back again.</a:t>
            </a:r>
          </a:p>
          <a:p>
            <a:pPr marL="422275" indent="-422275" defTabSz="554990" hangingPunct="1">
              <a:spcBef>
                <a:spcPts val="2600"/>
              </a:spcBef>
              <a:defRPr sz="3420"/>
            </a:pPr>
            <a:r>
              <a:rPr lang="en-GB" sz="3420" dirty="0"/>
              <a:t>the dining room to the living room / and back again.</a:t>
            </a:r>
          </a:p>
          <a:p>
            <a:pPr marL="422275" indent="-422275" defTabSz="554990" hangingPunct="1">
              <a:spcBef>
                <a:spcPts val="2600"/>
              </a:spcBef>
              <a:defRPr sz="3420"/>
            </a:pPr>
            <a:r>
              <a:rPr lang="en-GB" sz="3420" dirty="0"/>
              <a:t>the living room to the hallway / and back again.</a:t>
            </a:r>
          </a:p>
          <a:p>
            <a:pPr marL="422275" indent="-422275" defTabSz="554990" hangingPunct="1">
              <a:spcBef>
                <a:spcPts val="2600"/>
              </a:spcBef>
              <a:defRPr sz="3420"/>
            </a:pPr>
            <a:r>
              <a:rPr lang="en-GB" sz="3420" dirty="0"/>
              <a:t>In the hallway, add new text (not a link),</a:t>
            </a:r>
            <a:br>
              <a:rPr lang="en-GB" sz="3420" dirty="0"/>
            </a:br>
            <a:r>
              <a:rPr lang="en-GB" sz="3420" dirty="0"/>
              <a:t>“Can ELSIE see the</a:t>
            </a:r>
            <a:r>
              <a:rPr lang="en-GB" sz="3420" i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GB" sz="3420" dirty="0"/>
              <a:t>battery charger?”</a:t>
            </a:r>
          </a:p>
        </p:txBody>
      </p:sp>
    </p:spTree>
    <p:extLst>
      <p:ext uri="{BB962C8B-B14F-4D97-AF65-F5344CB8AC3E}">
        <p14:creationId xmlns:p14="http://schemas.microsoft.com/office/powerpoint/2010/main" val="1449705322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Debugging</a:t>
            </a:r>
          </a:p>
        </p:txBody>
      </p:sp>
      <p:sp>
        <p:nvSpPr>
          <p:cNvPr id="4" name="You can see how any passage will look with the debugger, without going through the whole story.…"/>
          <p:cNvSpPr txBox="1">
            <a:spLocks/>
          </p:cNvSpPr>
          <p:nvPr/>
        </p:nvSpPr>
        <p:spPr>
          <a:xfrm>
            <a:off x="642088" y="2425700"/>
            <a:ext cx="4863768" cy="547420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400050" indent="-400050" defTabSz="525779" hangingPunct="1">
              <a:spcBef>
                <a:spcPts val="3700"/>
              </a:spcBef>
              <a:defRPr sz="3239"/>
            </a:pPr>
            <a:r>
              <a:rPr lang="en-GB" sz="3239" dirty="0"/>
              <a:t>You can see how any passage will look without going through the whole story by pressing </a:t>
            </a:r>
            <a:r>
              <a:rPr lang="en-GB" sz="3239" b="1" dirty="0"/>
              <a:t>‘play’ </a:t>
            </a:r>
            <a:r>
              <a:rPr lang="en-GB" sz="3239" dirty="0"/>
              <a:t>from the  passage</a:t>
            </a:r>
            <a:r>
              <a:rPr lang="en-GB" sz="3239" b="1" dirty="0"/>
              <a:t>.</a:t>
            </a:r>
          </a:p>
          <a:p>
            <a:pPr marL="400050" indent="-400050" defTabSz="525779" hangingPunct="1">
              <a:spcBef>
                <a:spcPts val="3700"/>
              </a:spcBef>
              <a:defRPr sz="3239"/>
            </a:pPr>
            <a:r>
              <a:rPr lang="en-GB" sz="3239" dirty="0" err="1"/>
              <a:t>Mouseover</a:t>
            </a:r>
            <a:r>
              <a:rPr lang="en-GB" sz="3239" dirty="0"/>
              <a:t> a passage, and select the ‘</a:t>
            </a:r>
            <a:r>
              <a:rPr lang="en-GB" sz="3239" b="1" dirty="0">
                <a:latin typeface="Helvetica"/>
                <a:ea typeface="Helvetica"/>
                <a:cs typeface="Helvetica"/>
                <a:sym typeface="Helvetica"/>
              </a:rPr>
              <a:t>play</a:t>
            </a:r>
            <a:r>
              <a:rPr lang="en-GB" sz="3239" dirty="0"/>
              <a:t>’.</a:t>
            </a:r>
          </a:p>
          <a:p>
            <a:pPr marL="400050" indent="-400050" defTabSz="525779" hangingPunct="1">
              <a:spcBef>
                <a:spcPts val="3700"/>
              </a:spcBef>
              <a:defRPr sz="3239"/>
            </a:pPr>
            <a:r>
              <a:rPr lang="en-GB" sz="3239" dirty="0"/>
              <a:t>If you make a mistake, you can delete a passage with the ‘</a:t>
            </a:r>
            <a:r>
              <a:rPr lang="en-GB" sz="3239" b="1" dirty="0">
                <a:latin typeface="Helvetica"/>
                <a:ea typeface="Helvetica"/>
                <a:cs typeface="Helvetica"/>
                <a:sym typeface="Helvetica"/>
              </a:rPr>
              <a:t>dustbin</a:t>
            </a:r>
            <a:r>
              <a:rPr lang="en-GB" sz="3239" dirty="0"/>
              <a:t>’.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6214" y="2140086"/>
            <a:ext cx="7308586" cy="580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4611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Play Your Story</a:t>
            </a:r>
          </a:p>
        </p:txBody>
      </p:sp>
      <p:sp>
        <p:nvSpPr>
          <p:cNvPr id="4" name="We can ‘zoom’ with these buttons.…"/>
          <p:cNvSpPr txBox="1">
            <a:spLocks/>
          </p:cNvSpPr>
          <p:nvPr/>
        </p:nvSpPr>
        <p:spPr>
          <a:xfrm>
            <a:off x="1968500" y="1846733"/>
            <a:ext cx="8166100" cy="1812440"/>
          </a:xfrm>
          <a:prstGeom prst="rect">
            <a:avLst/>
          </a:prstGeom>
        </p:spPr>
        <p:txBody>
          <a:bodyPr/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>
              <a:spcBef>
                <a:spcPts val="1600"/>
              </a:spcBef>
            </a:pPr>
            <a:r>
              <a:rPr lang="en-GB" dirty="0"/>
              <a:t>Now we can move around the story.</a:t>
            </a:r>
          </a:p>
          <a:p>
            <a:pPr hangingPunct="1">
              <a:spcBef>
                <a:spcPts val="1600"/>
              </a:spcBef>
            </a:pPr>
            <a:r>
              <a:rPr lang="en-GB" dirty="0"/>
              <a:t>(Notice I’ve rearranged my screen)</a:t>
            </a:r>
          </a:p>
          <a:p>
            <a:pPr hangingPunct="1">
              <a:spcBef>
                <a:spcPts val="1600"/>
              </a:spcBef>
            </a:pPr>
            <a:r>
              <a:rPr lang="en-GB" dirty="0"/>
              <a:t>Press Play and find the charger.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27748" y="4105072"/>
            <a:ext cx="8494856" cy="564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68316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15929" y="342165"/>
            <a:ext cx="9319434" cy="865161"/>
          </a:xfrm>
        </p:spPr>
        <p:txBody>
          <a:bodyPr/>
          <a:lstStyle/>
          <a:p>
            <a:r>
              <a:rPr lang="en-GB" dirty="0"/>
              <a:t>Photo-story</a:t>
            </a:r>
          </a:p>
        </p:txBody>
      </p:sp>
      <p:sp>
        <p:nvSpPr>
          <p:cNvPr id="3" name="Photo-story"/>
          <p:cNvSpPr txBox="1">
            <a:spLocks/>
          </p:cNvSpPr>
          <p:nvPr/>
        </p:nvSpPr>
        <p:spPr>
          <a:xfrm>
            <a:off x="952500" y="-18643"/>
            <a:ext cx="11099800" cy="1537899"/>
          </a:xfrm>
          <a:prstGeom prst="rect">
            <a:avLst/>
          </a:prstGeom>
        </p:spPr>
        <p:txBody>
          <a:bodyPr/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urier"/>
                <a:ea typeface="Courier"/>
                <a:cs typeface="Courier"/>
                <a:sym typeface="Courier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endParaRPr lang="en-GB" dirty="0"/>
          </a:p>
        </p:txBody>
      </p:sp>
      <p:sp>
        <p:nvSpPr>
          <p:cNvPr id="4" name="We can improve the story by adding photos.…"/>
          <p:cNvSpPr txBox="1">
            <a:spLocks/>
          </p:cNvSpPr>
          <p:nvPr/>
        </p:nvSpPr>
        <p:spPr>
          <a:xfrm>
            <a:off x="874215" y="1100562"/>
            <a:ext cx="11514656" cy="4080882"/>
          </a:xfrm>
          <a:prstGeom prst="rect">
            <a:avLst/>
          </a:prstGeom>
        </p:spPr>
        <p:txBody>
          <a:bodyPr/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417830" indent="-417830" defTabSz="549148" hangingPunct="1">
              <a:spcBef>
                <a:spcPts val="1500"/>
              </a:spcBef>
              <a:defRPr sz="3384"/>
            </a:pPr>
            <a:r>
              <a:rPr lang="en-GB" sz="3384" dirty="0"/>
              <a:t>We can improve the story by adding photos.</a:t>
            </a:r>
          </a:p>
          <a:p>
            <a:pPr marL="417830" indent="-417830" defTabSz="549148" hangingPunct="1">
              <a:spcBef>
                <a:spcPts val="1500"/>
              </a:spcBef>
              <a:defRPr sz="3384"/>
            </a:pPr>
            <a:r>
              <a:rPr lang="en-GB" sz="3384" dirty="0"/>
              <a:t>In a new browser window open: </a:t>
            </a:r>
            <a:r>
              <a:rPr lang="en-GB" sz="3384" dirty="0">
                <a:solidFill>
                  <a:srgbClr val="0433FF"/>
                </a:solidFill>
                <a:hlinkClick r:id="rId2"/>
              </a:rPr>
              <a:t>http://go.uwe.ac.uk/elsie</a:t>
            </a:r>
          </a:p>
          <a:p>
            <a:pPr marL="417830" indent="-417830" defTabSz="549148" hangingPunct="1">
              <a:spcBef>
                <a:spcPts val="1500"/>
              </a:spcBef>
              <a:defRPr sz="3384"/>
            </a:pPr>
            <a:r>
              <a:rPr lang="en-GB" sz="3384" dirty="0"/>
              <a:t>Scroll down until you find a photo of ELSIE in the Kitchen.</a:t>
            </a:r>
          </a:p>
          <a:p>
            <a:pPr marL="417830" indent="-417830" defTabSz="549148" hangingPunct="1">
              <a:spcBef>
                <a:spcPts val="1500"/>
              </a:spcBef>
              <a:defRPr sz="3384"/>
            </a:pPr>
            <a:r>
              <a:rPr lang="en-GB" sz="3384" dirty="0"/>
              <a:t>Input a new line </a:t>
            </a:r>
            <a:r>
              <a:rPr lang="en-GB" sz="3384" b="1" dirty="0">
                <a:latin typeface="Helvetica"/>
                <a:ea typeface="Helvetica"/>
                <a:cs typeface="Helvetica"/>
                <a:sym typeface="Helvetica"/>
              </a:rPr>
              <a:t>&lt;</a:t>
            </a:r>
            <a:r>
              <a:rPr lang="en-GB" sz="3384" b="1" dirty="0" err="1">
                <a:latin typeface="Helvetica"/>
                <a:ea typeface="Helvetica"/>
                <a:cs typeface="Helvetica"/>
                <a:sym typeface="Helvetica"/>
              </a:rPr>
              <a:t>img</a:t>
            </a:r>
            <a:r>
              <a:rPr lang="en-GB" sz="3384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GB" sz="3384" b="1" dirty="0" err="1">
                <a:latin typeface="Helvetica"/>
                <a:ea typeface="Helvetica"/>
                <a:cs typeface="Helvetica"/>
                <a:sym typeface="Helvetica"/>
              </a:rPr>
              <a:t>src</a:t>
            </a:r>
            <a:r>
              <a:rPr lang="en-GB" sz="3384" b="1" dirty="0">
                <a:latin typeface="Helvetica"/>
                <a:ea typeface="Helvetica"/>
                <a:cs typeface="Helvetica"/>
                <a:sym typeface="Helvetica"/>
              </a:rPr>
              <a:t>=“”&gt;</a:t>
            </a:r>
          </a:p>
          <a:p>
            <a:pPr marL="417830" indent="-417830" defTabSz="549148" hangingPunct="1">
              <a:spcBef>
                <a:spcPts val="1500"/>
              </a:spcBef>
              <a:defRPr sz="3384"/>
            </a:pPr>
            <a:r>
              <a:rPr lang="en-GB" sz="3384" dirty="0"/>
              <a:t>Copy the image address (right-click on image), </a:t>
            </a:r>
            <a:br>
              <a:rPr lang="en-GB" sz="3384" dirty="0"/>
            </a:br>
            <a:r>
              <a:rPr lang="en-GB" sz="3384" dirty="0"/>
              <a:t>or the address underneath, &amp; paste between the quotes.</a:t>
            </a:r>
          </a:p>
        </p:txBody>
      </p:sp>
      <p:pic>
        <p:nvPicPr>
          <p:cNvPr id="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959234" y="5642043"/>
            <a:ext cx="10594857" cy="39494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" name="Image"/>
          <p:cNvGrpSpPr/>
          <p:nvPr/>
        </p:nvGrpSpPr>
        <p:grpSpPr>
          <a:xfrm>
            <a:off x="8673726" y="5181445"/>
            <a:ext cx="3368864" cy="2699266"/>
            <a:chOff x="0" y="0"/>
            <a:chExt cx="3368862" cy="2699265"/>
          </a:xfrm>
        </p:grpSpPr>
        <p:pic>
          <p:nvPicPr>
            <p:cNvPr id="7" name="Image" descr="Image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27000" y="88900"/>
              <a:ext cx="3114863" cy="236906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8" name="Image" descr="Image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-1"/>
              <a:ext cx="3368864" cy="2699267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445312561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Play Your Story</a:t>
            </a:r>
          </a:p>
        </p:txBody>
      </p:sp>
      <p:sp>
        <p:nvSpPr>
          <p:cNvPr id="3" name="Press Play…"/>
          <p:cNvSpPr txBox="1">
            <a:spLocks/>
          </p:cNvSpPr>
          <p:nvPr/>
        </p:nvSpPr>
        <p:spPr>
          <a:xfrm>
            <a:off x="952500" y="2603500"/>
            <a:ext cx="5850056" cy="6286500"/>
          </a:xfrm>
          <a:prstGeom prst="rect">
            <a:avLst/>
          </a:prstGeom>
        </p:spPr>
        <p:txBody>
          <a:bodyPr/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GB"/>
              <a:t>Press Play</a:t>
            </a:r>
          </a:p>
          <a:p>
            <a:pPr hangingPunct="1"/>
            <a:r>
              <a:rPr lang="en-GB"/>
              <a:t>Now look for similar photos to add to the other rooms.</a:t>
            </a:r>
          </a:p>
          <a:p>
            <a:pPr hangingPunct="1"/>
            <a:r>
              <a:rPr lang="en-GB"/>
              <a:t>Don’t use the photos of ELSIE getting into trouble yet - that’s coming up.</a:t>
            </a:r>
            <a:endParaRPr lang="en-GB" dirty="0"/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79456" y="2287419"/>
            <a:ext cx="5934745" cy="6918662"/>
          </a:xfrm>
          <a:prstGeom prst="rect">
            <a:avLst/>
          </a:prstGeom>
          <a:ln w="6350">
            <a:solidFill>
              <a:srgbClr val="000000">
                <a:alpha val="62000"/>
              </a:srgbClr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1174163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Game Over</a:t>
            </a:r>
          </a:p>
        </p:txBody>
      </p:sp>
      <p:sp>
        <p:nvSpPr>
          <p:cNvPr id="3" name="In Hallway - Add [[brackets]] around “Can ELSIE see the battery charger” and link to ‘Battery Charger’.…"/>
          <p:cNvSpPr txBox="1">
            <a:spLocks/>
          </p:cNvSpPr>
          <p:nvPr/>
        </p:nvSpPr>
        <p:spPr>
          <a:xfrm>
            <a:off x="952500" y="1646542"/>
            <a:ext cx="11562944" cy="2834406"/>
          </a:xfrm>
          <a:prstGeom prst="rect">
            <a:avLst/>
          </a:prstGeom>
        </p:spPr>
        <p:txBody>
          <a:bodyPr/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>
              <a:spcBef>
                <a:spcPts val="2000"/>
              </a:spcBef>
            </a:pPr>
            <a:r>
              <a:rPr lang="en-GB"/>
              <a:t>In Hallway - Add </a:t>
            </a:r>
            <a:r>
              <a:rPr lang="en-GB" b="1">
                <a:latin typeface="Helvetica"/>
                <a:ea typeface="Helvetica"/>
                <a:cs typeface="Helvetica"/>
                <a:sym typeface="Helvetica"/>
              </a:rPr>
              <a:t>[[</a:t>
            </a:r>
            <a:r>
              <a:rPr lang="en-GB"/>
              <a:t>brackets</a:t>
            </a:r>
            <a:r>
              <a:rPr lang="en-GB" b="1">
                <a:latin typeface="Helvetica"/>
                <a:ea typeface="Helvetica"/>
                <a:cs typeface="Helvetica"/>
                <a:sym typeface="Helvetica"/>
              </a:rPr>
              <a:t>]]</a:t>
            </a:r>
            <a:r>
              <a:rPr lang="en-GB"/>
              <a:t> around “Can ELSIE see the battery charger” and link to ‘Battery Charger’.</a:t>
            </a:r>
          </a:p>
          <a:p>
            <a:pPr hangingPunct="1">
              <a:spcBef>
                <a:spcPts val="2000"/>
              </a:spcBef>
            </a:pPr>
            <a:r>
              <a:rPr lang="en-GB"/>
              <a:t>Edit this new passage, and add an image of ELSIE recharging her batteries.</a:t>
            </a:r>
            <a:endParaRPr lang="en-GB" dirty="0"/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293"/>
          <a:stretch>
            <a:fillRect/>
          </a:stretch>
        </p:blipFill>
        <p:spPr>
          <a:xfrm>
            <a:off x="354262" y="4501235"/>
            <a:ext cx="12296276" cy="52413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" name="Image"/>
          <p:cNvGrpSpPr/>
          <p:nvPr/>
        </p:nvGrpSpPr>
        <p:grpSpPr>
          <a:xfrm>
            <a:off x="7943636" y="3906412"/>
            <a:ext cx="4889661" cy="3499295"/>
            <a:chOff x="0" y="0"/>
            <a:chExt cx="4889659" cy="3499294"/>
          </a:xfrm>
        </p:grpSpPr>
        <p:pic>
          <p:nvPicPr>
            <p:cNvPr id="6" name="Image" descr="Image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27000" y="88900"/>
              <a:ext cx="4635660" cy="316909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" name="Image" descr="Image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4889661" cy="3499295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942485424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Emphasis</a:t>
            </a:r>
          </a:p>
        </p:txBody>
      </p:sp>
      <p:sp>
        <p:nvSpPr>
          <p:cNvPr id="3" name="So we can create passages to describe things that ELSIE encounters, like the Battery Charger.…"/>
          <p:cNvSpPr txBox="1">
            <a:spLocks/>
          </p:cNvSpPr>
          <p:nvPr/>
        </p:nvSpPr>
        <p:spPr>
          <a:xfrm>
            <a:off x="952500" y="1964372"/>
            <a:ext cx="11099800" cy="2282738"/>
          </a:xfrm>
          <a:prstGeom prst="rect">
            <a:avLst/>
          </a:prstGeom>
        </p:spPr>
        <p:txBody>
          <a:bodyPr/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>
              <a:spcBef>
                <a:spcPts val="1600"/>
              </a:spcBef>
            </a:pPr>
            <a:r>
              <a:rPr lang="en-GB"/>
              <a:t>So we can create passages to describe things that ELSIE encounters, like the Battery Charger.</a:t>
            </a:r>
          </a:p>
          <a:p>
            <a:pPr hangingPunct="1">
              <a:spcBef>
                <a:spcPts val="1600"/>
              </a:spcBef>
            </a:pPr>
            <a:r>
              <a:rPr lang="en-GB"/>
              <a:t>Words can be </a:t>
            </a:r>
            <a:r>
              <a:rPr lang="en-GB" b="1">
                <a:latin typeface="Helvetica"/>
                <a:ea typeface="Helvetica"/>
                <a:cs typeface="Helvetica"/>
                <a:sym typeface="Helvetica"/>
              </a:rPr>
              <a:t>**</a:t>
            </a:r>
            <a:r>
              <a:rPr lang="en-GB"/>
              <a:t>emphasised</a:t>
            </a:r>
            <a:r>
              <a:rPr lang="en-GB" b="1">
                <a:latin typeface="Helvetica"/>
                <a:ea typeface="Helvetica"/>
                <a:cs typeface="Helvetica"/>
                <a:sym typeface="Helvetica"/>
              </a:rPr>
              <a:t>**</a:t>
            </a:r>
            <a:endParaRPr lang="en-GB" b="1" dirty="0"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29" y="4263281"/>
            <a:ext cx="13005459" cy="55150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" name="Image"/>
          <p:cNvGrpSpPr/>
          <p:nvPr/>
        </p:nvGrpSpPr>
        <p:grpSpPr>
          <a:xfrm>
            <a:off x="7566479" y="3904640"/>
            <a:ext cx="5288348" cy="3696921"/>
            <a:chOff x="0" y="0"/>
            <a:chExt cx="5288347" cy="3696919"/>
          </a:xfrm>
        </p:grpSpPr>
        <p:pic>
          <p:nvPicPr>
            <p:cNvPr id="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0" y="88900"/>
              <a:ext cx="5034348" cy="336672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" name="Image" descr="Image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5288348" cy="3696920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622478981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Trouble Along the Way</a:t>
            </a:r>
          </a:p>
        </p:txBody>
      </p:sp>
      <p:sp>
        <p:nvSpPr>
          <p:cNvPr id="3" name="Each room contains things that may be trouble.…"/>
          <p:cNvSpPr txBox="1">
            <a:spLocks/>
          </p:cNvSpPr>
          <p:nvPr/>
        </p:nvSpPr>
        <p:spPr>
          <a:xfrm>
            <a:off x="1265629" y="1568564"/>
            <a:ext cx="10972801" cy="2668103"/>
          </a:xfrm>
          <a:prstGeom prst="rect">
            <a:avLst/>
          </a:prstGeom>
        </p:spPr>
        <p:txBody>
          <a:bodyPr/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>
              <a:spcBef>
                <a:spcPts val="800"/>
              </a:spcBef>
            </a:pPr>
            <a:r>
              <a:rPr lang="en-GB"/>
              <a:t>Each room contains things that may be trouble.</a:t>
            </a:r>
          </a:p>
          <a:p>
            <a:pPr hangingPunct="1">
              <a:spcBef>
                <a:spcPts val="800"/>
              </a:spcBef>
            </a:pPr>
            <a:r>
              <a:rPr lang="en-GB"/>
              <a:t>In the bathroom, the </a:t>
            </a:r>
            <a:r>
              <a:rPr lang="en-GB" i="1">
                <a:latin typeface="Helvetica"/>
                <a:ea typeface="Helvetica"/>
                <a:cs typeface="Helvetica"/>
                <a:sym typeface="Helvetica"/>
              </a:rPr>
              <a:t>mirror</a:t>
            </a:r>
            <a:r>
              <a:rPr lang="en-GB"/>
              <a:t> might cause trouble.</a:t>
            </a:r>
          </a:p>
          <a:p>
            <a:pPr hangingPunct="1">
              <a:spcBef>
                <a:spcPts val="800"/>
              </a:spcBef>
            </a:pPr>
            <a:r>
              <a:rPr lang="en-GB"/>
              <a:t>Link to the mirror (with suitable wording).</a:t>
            </a:r>
            <a:endParaRPr lang="en-GB" dirty="0"/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664"/>
          <a:stretch>
            <a:fillRect/>
          </a:stretch>
        </p:blipFill>
        <p:spPr>
          <a:xfrm>
            <a:off x="-8270" y="4263742"/>
            <a:ext cx="13021340" cy="54863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" name="Image"/>
          <p:cNvGrpSpPr/>
          <p:nvPr/>
        </p:nvGrpSpPr>
        <p:grpSpPr>
          <a:xfrm>
            <a:off x="7894070" y="3868991"/>
            <a:ext cx="4854854" cy="3407021"/>
            <a:chOff x="0" y="0"/>
            <a:chExt cx="4854853" cy="3407020"/>
          </a:xfrm>
        </p:grpSpPr>
        <p:pic>
          <p:nvPicPr>
            <p:cNvPr id="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0" y="88900"/>
              <a:ext cx="4600854" cy="307682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" name="Image" descr="Image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854854" cy="340702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405228201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Choose Your Own Adventure” books</a:t>
            </a:r>
            <a:endParaRPr lang="en-US" dirty="0"/>
          </a:p>
        </p:txBody>
      </p:sp>
      <p:pic>
        <p:nvPicPr>
          <p:cNvPr id="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94810" y="2698750"/>
            <a:ext cx="7416801" cy="6108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5065" y="1895576"/>
            <a:ext cx="3175001" cy="50927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761407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The Mirror Dance</a:t>
            </a:r>
          </a:p>
        </p:txBody>
      </p:sp>
      <p:sp>
        <p:nvSpPr>
          <p:cNvPr id="3" name="In the new ‘Mirror’ passage, add a photo and a way back to the bathroom.…"/>
          <p:cNvSpPr txBox="1"/>
          <p:nvPr/>
        </p:nvSpPr>
        <p:spPr>
          <a:xfrm>
            <a:off x="734557" y="1917524"/>
            <a:ext cx="10832999" cy="184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44500" indent="-444500" algn="l">
              <a:spcBef>
                <a:spcPts val="800"/>
              </a:spcBef>
              <a:buSzPct val="75000"/>
              <a:buChar char="•"/>
            </a:pPr>
            <a:r>
              <a:rPr dirty="0"/>
              <a:t>In the new ‘Mirror’ passage,</a:t>
            </a:r>
            <a:br>
              <a:rPr dirty="0"/>
            </a:br>
            <a:r>
              <a:rPr dirty="0"/>
              <a:t>add a photo and a way back to the bathroom.</a:t>
            </a:r>
          </a:p>
          <a:p>
            <a:pPr marL="444500" indent="-444500" algn="l">
              <a:spcBef>
                <a:spcPts val="800"/>
              </a:spcBef>
              <a:buSzPct val="75000"/>
              <a:buChar char="•"/>
            </a:pPr>
            <a:r>
              <a:rPr dirty="0"/>
              <a:t>Try adding some kind of trouble to different rooms.</a:t>
            </a:r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5342" y="3935540"/>
            <a:ext cx="13075484" cy="609666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" name="Image"/>
          <p:cNvGrpSpPr/>
          <p:nvPr/>
        </p:nvGrpSpPr>
        <p:grpSpPr>
          <a:xfrm>
            <a:off x="8262070" y="3780959"/>
            <a:ext cx="4525374" cy="3847960"/>
            <a:chOff x="0" y="0"/>
            <a:chExt cx="4525373" cy="3847958"/>
          </a:xfrm>
        </p:grpSpPr>
        <p:pic>
          <p:nvPicPr>
            <p:cNvPr id="6" name="Image" descr="Image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26999" y="88900"/>
              <a:ext cx="4271374" cy="351775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" name="Image" descr="Image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525374" cy="3847959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728852898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Help Along the Way</a:t>
            </a:r>
          </a:p>
        </p:txBody>
      </p:sp>
      <p:sp>
        <p:nvSpPr>
          <p:cNvPr id="3" name="There may be other robots that can help ELSIE.…"/>
          <p:cNvSpPr txBox="1">
            <a:spLocks/>
          </p:cNvSpPr>
          <p:nvPr/>
        </p:nvSpPr>
        <p:spPr>
          <a:xfrm>
            <a:off x="544033" y="1568564"/>
            <a:ext cx="10416142" cy="2668103"/>
          </a:xfrm>
          <a:prstGeom prst="rect">
            <a:avLst/>
          </a:prstGeom>
        </p:spPr>
        <p:txBody>
          <a:bodyPr/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>
              <a:spcBef>
                <a:spcPts val="800"/>
              </a:spcBef>
            </a:pPr>
            <a:r>
              <a:rPr lang="en-GB"/>
              <a:t>There may be other robots that can help ELSIE.</a:t>
            </a:r>
          </a:p>
          <a:p>
            <a:pPr hangingPunct="1">
              <a:spcBef>
                <a:spcPts val="800"/>
              </a:spcBef>
            </a:pPr>
            <a:r>
              <a:rPr lang="en-GB"/>
              <a:t>In the living-room, Roomba may help out.</a:t>
            </a:r>
          </a:p>
          <a:p>
            <a:pPr hangingPunct="1">
              <a:spcBef>
                <a:spcPts val="800"/>
              </a:spcBef>
            </a:pPr>
            <a:r>
              <a:rPr lang="en-GB"/>
              <a:t>Add a link to Roomba (with suitable wording).</a:t>
            </a:r>
            <a:endParaRPr lang="en-GB" dirty="0"/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4208905"/>
            <a:ext cx="13004801" cy="61601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" name="Image"/>
          <p:cNvGrpSpPr/>
          <p:nvPr/>
        </p:nvGrpSpPr>
        <p:grpSpPr>
          <a:xfrm>
            <a:off x="8358491" y="3982865"/>
            <a:ext cx="4475547" cy="3169720"/>
            <a:chOff x="0" y="0"/>
            <a:chExt cx="4475545" cy="3169718"/>
          </a:xfrm>
        </p:grpSpPr>
        <p:pic>
          <p:nvPicPr>
            <p:cNvPr id="6" name="Image" descr="Image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27000" y="88900"/>
              <a:ext cx="4221546" cy="283951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" name="Image" descr="Image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475546" cy="3169719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518649103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Roomba to the Rescue</a:t>
            </a:r>
          </a:p>
        </p:txBody>
      </p:sp>
      <p:sp>
        <p:nvSpPr>
          <p:cNvPr id="3" name="In the new ‘Mirror’ passage, add a photo and a way back to the bathroom.…"/>
          <p:cNvSpPr txBox="1"/>
          <p:nvPr/>
        </p:nvSpPr>
        <p:spPr>
          <a:xfrm>
            <a:off x="734557" y="1917524"/>
            <a:ext cx="10832999" cy="184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44500" indent="-444500" algn="l">
              <a:spcBef>
                <a:spcPts val="800"/>
              </a:spcBef>
              <a:buSzPct val="75000"/>
              <a:buChar char="•"/>
            </a:pPr>
            <a:r>
              <a:rPr dirty="0"/>
              <a:t>In the new ‘Mirror’ passage,</a:t>
            </a:r>
            <a:br>
              <a:rPr dirty="0"/>
            </a:br>
            <a:r>
              <a:rPr dirty="0"/>
              <a:t>add a photo and a way back to the bathroom.</a:t>
            </a:r>
          </a:p>
          <a:p>
            <a:pPr marL="444500" indent="-444500" algn="l">
              <a:spcBef>
                <a:spcPts val="800"/>
              </a:spcBef>
              <a:buSzPct val="75000"/>
              <a:buChar char="•"/>
            </a:pPr>
            <a:r>
              <a:rPr dirty="0"/>
              <a:t>Try adding some kind of trouble to different rooms.</a:t>
            </a:r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9933"/>
          <a:stretch>
            <a:fillRect/>
          </a:stretch>
        </p:blipFill>
        <p:spPr>
          <a:xfrm>
            <a:off x="-1" y="3979131"/>
            <a:ext cx="13004801" cy="57948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" name="Image"/>
          <p:cNvGrpSpPr/>
          <p:nvPr/>
        </p:nvGrpSpPr>
        <p:grpSpPr>
          <a:xfrm>
            <a:off x="8569886" y="3758872"/>
            <a:ext cx="4351479" cy="3070389"/>
            <a:chOff x="0" y="0"/>
            <a:chExt cx="4351477" cy="3070388"/>
          </a:xfrm>
        </p:grpSpPr>
        <p:pic>
          <p:nvPicPr>
            <p:cNvPr id="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0" y="88900"/>
              <a:ext cx="4097478" cy="274018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" name="Image" descr="Image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351478" cy="3070389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302558144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Save and Publish (?) Your Story</a:t>
            </a:r>
          </a:p>
        </p:txBody>
      </p:sp>
      <p:sp>
        <p:nvSpPr>
          <p:cNvPr id="8" name="On the story menu, select ‘Publish to File’.…"/>
          <p:cNvSpPr txBox="1">
            <a:spLocks/>
          </p:cNvSpPr>
          <p:nvPr/>
        </p:nvSpPr>
        <p:spPr>
          <a:xfrm>
            <a:off x="1010392" y="1606797"/>
            <a:ext cx="6598631" cy="7733813"/>
          </a:xfrm>
          <a:prstGeom prst="rect">
            <a:avLst/>
          </a:prstGeom>
        </p:spPr>
        <p:txBody>
          <a:bodyPr/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280034" indent="-280034" defTabSz="368045" hangingPunct="1">
              <a:spcBef>
                <a:spcPts val="2600"/>
              </a:spcBef>
              <a:defRPr sz="2268"/>
            </a:pPr>
            <a:r>
              <a:rPr lang="en-GB" sz="2268" dirty="0"/>
              <a:t>On the story menu, select ‘Publish to File’.</a:t>
            </a:r>
          </a:p>
          <a:p>
            <a:pPr marL="280034" indent="-280034" defTabSz="368045" hangingPunct="1">
              <a:spcBef>
                <a:spcPts val="2600"/>
              </a:spcBef>
              <a:defRPr sz="2268"/>
            </a:pPr>
            <a:r>
              <a:rPr lang="en-GB" sz="2268" dirty="0"/>
              <a:t>File &gt; Save As…</a:t>
            </a:r>
          </a:p>
          <a:p>
            <a:pPr marL="280034" indent="-280034" defTabSz="368045" hangingPunct="1">
              <a:spcBef>
                <a:spcPts val="2600"/>
              </a:spcBef>
              <a:defRPr sz="2268"/>
            </a:pPr>
            <a:r>
              <a:rPr lang="en-GB" sz="2268" dirty="0"/>
              <a:t>Save on the pen drive as e.g. ‘elsie.html’</a:t>
            </a:r>
          </a:p>
          <a:p>
            <a:pPr marL="280034" indent="-280034" defTabSz="368045" hangingPunct="1">
              <a:spcBef>
                <a:spcPts val="2600"/>
              </a:spcBef>
              <a:defRPr sz="2268"/>
            </a:pPr>
            <a:r>
              <a:rPr lang="en-GB" sz="2268" dirty="0"/>
              <a:t>If you have a Twitter account:</a:t>
            </a:r>
          </a:p>
          <a:p>
            <a:pPr marL="280034" indent="-280034" defTabSz="368045" hangingPunct="1">
              <a:spcBef>
                <a:spcPts val="2600"/>
              </a:spcBef>
              <a:defRPr sz="2268"/>
            </a:pPr>
            <a:r>
              <a:rPr lang="en-GB" sz="2268" dirty="0"/>
              <a:t>Go to </a:t>
            </a:r>
            <a:r>
              <a:rPr lang="en-GB" sz="2268" u="sng" dirty="0">
                <a:hlinkClick r:id="rId2"/>
              </a:rPr>
              <a:t>http://philome.la</a:t>
            </a:r>
          </a:p>
          <a:p>
            <a:pPr marL="280034" indent="-280034" defTabSz="368045" hangingPunct="1">
              <a:spcBef>
                <a:spcPts val="2600"/>
              </a:spcBef>
              <a:defRPr sz="2268"/>
            </a:pPr>
            <a:r>
              <a:rPr lang="en-GB" sz="2268" dirty="0"/>
              <a:t>Login with </a:t>
            </a:r>
            <a:r>
              <a:rPr lang="en-GB" sz="2268" b="1" dirty="0">
                <a:latin typeface="Helvetica"/>
                <a:ea typeface="Helvetica"/>
                <a:cs typeface="Helvetica"/>
                <a:sym typeface="Helvetica"/>
              </a:rPr>
              <a:t>Twitter</a:t>
            </a:r>
          </a:p>
          <a:p>
            <a:pPr marL="280034" indent="-280034" defTabSz="368045" hangingPunct="1">
              <a:spcBef>
                <a:spcPts val="2600"/>
              </a:spcBef>
              <a:defRPr sz="2268"/>
            </a:pPr>
            <a:r>
              <a:rPr lang="en-GB" sz="2268" dirty="0"/>
              <a:t>Drag your file onto the upload area.</a:t>
            </a:r>
          </a:p>
          <a:p>
            <a:pPr marL="280034" indent="-280034" defTabSz="368045" hangingPunct="1">
              <a:spcBef>
                <a:spcPts val="2600"/>
              </a:spcBef>
              <a:defRPr sz="2268"/>
            </a:pPr>
            <a:r>
              <a:rPr lang="en-GB" sz="2268" dirty="0"/>
              <a:t>Input a name </a:t>
            </a:r>
            <a:r>
              <a:rPr lang="en-GB" sz="2268" dirty="0" err="1"/>
              <a:t>e.g</a:t>
            </a:r>
            <a:r>
              <a:rPr lang="en-GB" sz="2268" dirty="0"/>
              <a:t> ELSIE-</a:t>
            </a:r>
            <a:r>
              <a:rPr lang="en-GB" sz="2268" b="1" dirty="0">
                <a:latin typeface="Helvetica"/>
                <a:ea typeface="Helvetica"/>
                <a:cs typeface="Helvetica"/>
                <a:sym typeface="Helvetica"/>
              </a:rPr>
              <a:t>YOURINITIALS</a:t>
            </a:r>
          </a:p>
          <a:p>
            <a:pPr marL="280034" indent="-280034" defTabSz="368045" hangingPunct="1">
              <a:spcBef>
                <a:spcPts val="2600"/>
              </a:spcBef>
              <a:defRPr sz="2268"/>
            </a:pPr>
            <a:r>
              <a:rPr lang="en-GB" sz="2268" dirty="0"/>
              <a:t>Uncheck announcement checkbox?</a:t>
            </a:r>
          </a:p>
          <a:p>
            <a:pPr marL="280034" indent="-280034" defTabSz="368045" hangingPunct="1">
              <a:spcBef>
                <a:spcPts val="2600"/>
              </a:spcBef>
              <a:defRPr sz="2268"/>
            </a:pPr>
            <a:r>
              <a:rPr lang="en-GB" sz="2268" dirty="0"/>
              <a:t>Click </a:t>
            </a:r>
            <a:r>
              <a:rPr lang="en-GB" sz="2268" b="1" dirty="0">
                <a:latin typeface="Helvetica"/>
                <a:ea typeface="Helvetica"/>
                <a:cs typeface="Helvetica"/>
                <a:sym typeface="Helvetica"/>
              </a:rPr>
              <a:t>Publish </a:t>
            </a:r>
            <a:r>
              <a:rPr lang="en-GB" sz="2268" dirty="0"/>
              <a:t>&gt;</a:t>
            </a:r>
            <a:r>
              <a:rPr lang="en-GB" sz="2268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GB" sz="2268" dirty="0"/>
              <a:t>PLAY</a:t>
            </a:r>
            <a:endParaRPr lang="en-GB" sz="2268" b="1" dirty="0">
              <a:latin typeface="Helvetica"/>
              <a:ea typeface="Helvetica"/>
              <a:cs typeface="Helvetica"/>
              <a:sym typeface="Helvetica"/>
            </a:endParaRPr>
          </a:p>
          <a:p>
            <a:pPr marL="280034" indent="-280034" defTabSz="368045" hangingPunct="1">
              <a:spcBef>
                <a:spcPts val="2600"/>
              </a:spcBef>
              <a:defRPr sz="2268"/>
            </a:pPr>
            <a:r>
              <a:rPr lang="en-GB" sz="2268" dirty="0"/>
              <a:t>Address is:</a:t>
            </a:r>
            <a:br>
              <a:rPr lang="en-GB" sz="2268" dirty="0"/>
            </a:br>
            <a:r>
              <a:rPr lang="en-GB" sz="2268" u="sng" dirty="0">
                <a:hlinkClick r:id="rId3"/>
              </a:rPr>
              <a:t>http://philome.la/TWITTERNAME/STORY/play</a:t>
            </a:r>
          </a:p>
        </p:txBody>
      </p:sp>
      <p:pic>
        <p:nvPicPr>
          <p:cNvPr id="9" name="Image" descr="Image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831933" y="1416237"/>
            <a:ext cx="3133088" cy="4003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Image" descr="Image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815318" y="5606244"/>
            <a:ext cx="3164478" cy="373436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02368026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443167" y="4231298"/>
            <a:ext cx="9319434" cy="865161"/>
          </a:xfrm>
        </p:spPr>
        <p:txBody>
          <a:bodyPr/>
          <a:lstStyle/>
          <a:p>
            <a:pPr algn="ctr"/>
            <a:r>
              <a:rPr lang="en-GB" dirty="0"/>
              <a:t>Thank You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43167" y="-448216"/>
            <a:ext cx="6823755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endParaRPr lang="en-GB" sz="6600" dirty="0"/>
          </a:p>
          <a:p>
            <a:r>
              <a:rPr lang="en-GB" sz="6600" dirty="0">
                <a:solidFill>
                  <a:srgbClr val="1D818D"/>
                </a:solidFill>
              </a:rPr>
              <a:t>Thank You!</a:t>
            </a: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0971" y="1832848"/>
            <a:ext cx="7315200" cy="750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01553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E.L.S.I.E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651471" y="1653702"/>
            <a:ext cx="5029482" cy="7488025"/>
          </a:xfrm>
        </p:spPr>
        <p:txBody>
          <a:bodyPr/>
          <a:lstStyle/>
          <a:p>
            <a:pPr marL="0" indent="0" defTabSz="443484">
              <a:lnSpc>
                <a:spcPct val="100000"/>
              </a:lnSpc>
              <a:buNone/>
              <a:defRPr sz="3686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/>
              <a:t>ELSIE is the world’s </a:t>
            </a:r>
            <a:br>
              <a:rPr lang="en-GB" dirty="0"/>
            </a:br>
            <a:r>
              <a:rPr lang="en-GB" dirty="0"/>
              <a:t>first </a:t>
            </a:r>
            <a:r>
              <a:rPr lang="en-GB" i="1" dirty="0"/>
              <a:t>autonomous</a:t>
            </a:r>
            <a:r>
              <a:rPr lang="en-GB" dirty="0"/>
              <a:t> robot, </a:t>
            </a:r>
            <a:br>
              <a:rPr lang="en-GB" dirty="0"/>
            </a:br>
            <a:r>
              <a:rPr lang="en-GB" dirty="0"/>
              <a:t>built in Bristol in </a:t>
            </a:r>
            <a:r>
              <a:rPr lang="en-GB" b="1" dirty="0"/>
              <a:t>1948</a:t>
            </a:r>
            <a:r>
              <a:rPr lang="en-GB" dirty="0"/>
              <a:t> by Grey Walter.</a:t>
            </a:r>
          </a:p>
          <a:p>
            <a:pPr marL="0" indent="0" defTabSz="443484">
              <a:lnSpc>
                <a:spcPct val="100000"/>
              </a:lnSpc>
              <a:buNone/>
              <a:defRPr sz="3686">
                <a:latin typeface="Helvetica"/>
                <a:ea typeface="Helvetica"/>
                <a:cs typeface="Helvetica"/>
                <a:sym typeface="Helvetica"/>
              </a:defRPr>
            </a:pPr>
            <a:endParaRPr lang="en-GB" dirty="0"/>
          </a:p>
          <a:p>
            <a:pPr marL="0" indent="0" defTabSz="443484">
              <a:lnSpc>
                <a:spcPct val="100000"/>
              </a:lnSpc>
              <a:buNone/>
              <a:defRPr sz="3686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b="1" dirty="0"/>
              <a:t>E</a:t>
            </a:r>
            <a:r>
              <a:rPr lang="en-GB" dirty="0"/>
              <a:t>lectro-mechanical robot, </a:t>
            </a:r>
          </a:p>
          <a:p>
            <a:pPr marL="0" indent="0" defTabSz="443484">
              <a:lnSpc>
                <a:spcPct val="100000"/>
              </a:lnSpc>
              <a:buNone/>
              <a:defRPr sz="3686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b="1" dirty="0"/>
              <a:t>L</a:t>
            </a:r>
            <a:r>
              <a:rPr lang="en-GB" dirty="0"/>
              <a:t>ight</a:t>
            </a:r>
          </a:p>
          <a:p>
            <a:pPr marL="0" indent="0" defTabSz="443484">
              <a:lnSpc>
                <a:spcPct val="100000"/>
              </a:lnSpc>
              <a:buNone/>
              <a:defRPr sz="3686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b="1" dirty="0"/>
              <a:t>S</a:t>
            </a:r>
            <a:r>
              <a:rPr lang="en-GB" dirty="0"/>
              <a:t>ensitive with </a:t>
            </a:r>
          </a:p>
          <a:p>
            <a:pPr marL="0" indent="0" defTabSz="443484">
              <a:lnSpc>
                <a:spcPct val="100000"/>
              </a:lnSpc>
              <a:buNone/>
              <a:defRPr sz="3686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b="1" dirty="0"/>
              <a:t>I</a:t>
            </a:r>
            <a:r>
              <a:rPr lang="en-GB" dirty="0"/>
              <a:t>nternal and </a:t>
            </a:r>
          </a:p>
          <a:p>
            <a:pPr marL="0" indent="0" defTabSz="443484">
              <a:lnSpc>
                <a:spcPct val="100000"/>
              </a:lnSpc>
              <a:buNone/>
              <a:defRPr sz="3686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b="1" dirty="0"/>
              <a:t>E</a:t>
            </a:r>
            <a:r>
              <a:rPr lang="en-GB" dirty="0"/>
              <a:t>xternal stability.</a:t>
            </a:r>
          </a:p>
          <a:p>
            <a:pPr marL="0" indent="0" defTabSz="566674">
              <a:spcBef>
                <a:spcPts val="4000"/>
              </a:spcBef>
              <a:buNone/>
              <a:defRPr sz="2910"/>
            </a:pPr>
            <a:r>
              <a:rPr lang="en-GB" u="sng" dirty="0">
                <a:hlinkClick r:id="rId2"/>
              </a:rPr>
              <a:t>https://youtu.be/lLULRlmXkKo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Image" descr="Image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77037" y="1186774"/>
            <a:ext cx="5129617" cy="795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40218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927674" y="1148260"/>
            <a:ext cx="9421845" cy="865161"/>
          </a:xfrm>
        </p:spPr>
        <p:txBody>
          <a:bodyPr/>
          <a:lstStyle/>
          <a:p>
            <a:r>
              <a:rPr lang="en-GB" dirty="0"/>
              <a:t>Grey Walter’s, Tortoise N</a:t>
            </a:r>
            <a:r>
              <a:rPr lang="en-GB" u="sng" baseline="31999" dirty="0"/>
              <a:t>o</a:t>
            </a:r>
            <a:r>
              <a:rPr lang="en-GB" baseline="31999" dirty="0"/>
              <a:t>6</a:t>
            </a:r>
            <a:endParaRPr lang="en-US" dirty="0"/>
          </a:p>
        </p:txBody>
      </p:sp>
      <p:pic>
        <p:nvPicPr>
          <p:cNvPr id="10" name="2013-05-08 15.02.39.jpg" descr="2013-05-08 15.02.3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7674" y="3303554"/>
            <a:ext cx="6524973" cy="4873591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No6 at the Science Museum, London"/>
          <p:cNvSpPr txBox="1"/>
          <p:nvPr/>
        </p:nvSpPr>
        <p:spPr>
          <a:xfrm>
            <a:off x="914785" y="8187025"/>
            <a:ext cx="6524973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100"/>
            </a:pPr>
            <a:r>
              <a:t>N</a:t>
            </a:r>
            <a:r>
              <a:rPr u="sng" baseline="31999"/>
              <a:t>o</a:t>
            </a:r>
            <a:r>
              <a:rPr baseline="31999"/>
              <a:t>6</a:t>
            </a:r>
            <a:r>
              <a:t> at the Science Museum, London</a:t>
            </a:r>
          </a:p>
        </p:txBody>
      </p:sp>
      <p:sp>
        <p:nvSpPr>
          <p:cNvPr id="16" name="Light Sensitive"/>
          <p:cNvSpPr txBox="1"/>
          <p:nvPr/>
        </p:nvSpPr>
        <p:spPr>
          <a:xfrm>
            <a:off x="8715074" y="3251860"/>
            <a:ext cx="336604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Light Sensitive</a:t>
            </a:r>
          </a:p>
        </p:txBody>
      </p:sp>
      <p:sp>
        <p:nvSpPr>
          <p:cNvPr id="17" name="External Stability…"/>
          <p:cNvSpPr txBox="1"/>
          <p:nvPr/>
        </p:nvSpPr>
        <p:spPr>
          <a:xfrm>
            <a:off x="8151962" y="5622040"/>
            <a:ext cx="3938053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External Stability</a:t>
            </a:r>
          </a:p>
          <a:p>
            <a:pPr algn="r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(bumper)</a:t>
            </a:r>
          </a:p>
        </p:txBody>
      </p:sp>
      <p:sp>
        <p:nvSpPr>
          <p:cNvPr id="18" name="Internal Stability…"/>
          <p:cNvSpPr txBox="1"/>
          <p:nvPr/>
        </p:nvSpPr>
        <p:spPr>
          <a:xfrm>
            <a:off x="8151962" y="4163900"/>
            <a:ext cx="3938053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Internal Stability</a:t>
            </a:r>
          </a:p>
          <a:p>
            <a:pPr algn="r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(battery level)</a:t>
            </a:r>
          </a:p>
        </p:txBody>
      </p:sp>
      <p:sp>
        <p:nvSpPr>
          <p:cNvPr id="19" name="Electromechanical…"/>
          <p:cNvSpPr txBox="1"/>
          <p:nvPr/>
        </p:nvSpPr>
        <p:spPr>
          <a:xfrm>
            <a:off x="7831439" y="7072807"/>
            <a:ext cx="4281787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Electromechanical</a:t>
            </a:r>
          </a:p>
          <a:p>
            <a:pPr algn="r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robot</a:t>
            </a:r>
          </a:p>
        </p:txBody>
      </p:sp>
    </p:spTree>
    <p:extLst>
      <p:ext uri="{BB962C8B-B14F-4D97-AF65-F5344CB8AC3E}">
        <p14:creationId xmlns:p14="http://schemas.microsoft.com/office/powerpoint/2010/main" val="1322093879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“Can ELSIE find her battery charger in time?”"/>
          <p:cNvSpPr txBox="1">
            <a:spLocks/>
          </p:cNvSpPr>
          <p:nvPr/>
        </p:nvSpPr>
        <p:spPr>
          <a:xfrm>
            <a:off x="952500" y="539067"/>
            <a:ext cx="11099800" cy="1810818"/>
          </a:xfrm>
          <a:prstGeom prst="rect">
            <a:avLst/>
          </a:prstGeom>
        </p:spPr>
        <p:txBody>
          <a:bodyPr/>
          <a:lstStyle>
            <a:lvl1pPr marL="0" marR="0" indent="0" algn="ctr" defTabSz="42062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76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urier"/>
                <a:ea typeface="Courier"/>
                <a:cs typeface="Courier"/>
                <a:sym typeface="Courier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GB" sz="5400" dirty="0">
                <a:solidFill>
                  <a:srgbClr val="16818D"/>
                </a:solidFill>
                <a:latin typeface="Georgia" panose="02040502050405020303" pitchFamily="18" charset="0"/>
              </a:rPr>
              <a:t>Can ELSIE find her battery charger in time?</a:t>
            </a:r>
          </a:p>
        </p:txBody>
      </p:sp>
      <p:sp>
        <p:nvSpPr>
          <p:cNvPr id="6" name="Rectangle"/>
          <p:cNvSpPr/>
          <p:nvPr/>
        </p:nvSpPr>
        <p:spPr>
          <a:xfrm>
            <a:off x="1905000" y="3060700"/>
            <a:ext cx="9410700" cy="5181600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Line"/>
          <p:cNvSpPr/>
          <p:nvPr/>
        </p:nvSpPr>
        <p:spPr>
          <a:xfrm flipV="1">
            <a:off x="8890000" y="3060699"/>
            <a:ext cx="1" cy="2527466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" name="Line"/>
          <p:cNvSpPr/>
          <p:nvPr/>
        </p:nvSpPr>
        <p:spPr>
          <a:xfrm flipV="1">
            <a:off x="8889999" y="7810062"/>
            <a:ext cx="1" cy="445103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" name="Line"/>
          <p:cNvSpPr/>
          <p:nvPr/>
        </p:nvSpPr>
        <p:spPr>
          <a:xfrm flipV="1">
            <a:off x="8889999" y="6476562"/>
            <a:ext cx="1" cy="445103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" name="Line"/>
          <p:cNvSpPr/>
          <p:nvPr/>
        </p:nvSpPr>
        <p:spPr>
          <a:xfrm>
            <a:off x="8851602" y="6699113"/>
            <a:ext cx="2438842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1" name="Line"/>
          <p:cNvSpPr/>
          <p:nvPr/>
        </p:nvSpPr>
        <p:spPr>
          <a:xfrm flipV="1">
            <a:off x="6502400" y="3060699"/>
            <a:ext cx="1" cy="2527466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2" name="Line"/>
          <p:cNvSpPr/>
          <p:nvPr/>
        </p:nvSpPr>
        <p:spPr>
          <a:xfrm>
            <a:off x="1916103" y="4717913"/>
            <a:ext cx="293546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" name="Line"/>
          <p:cNvSpPr/>
          <p:nvPr/>
        </p:nvSpPr>
        <p:spPr>
          <a:xfrm>
            <a:off x="6043603" y="4717913"/>
            <a:ext cx="47166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" name="Line"/>
          <p:cNvSpPr/>
          <p:nvPr/>
        </p:nvSpPr>
        <p:spPr>
          <a:xfrm flipV="1">
            <a:off x="3668874" y="3060699"/>
            <a:ext cx="1" cy="1676766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5" name="Rectangle"/>
          <p:cNvSpPr/>
          <p:nvPr/>
        </p:nvSpPr>
        <p:spPr>
          <a:xfrm>
            <a:off x="1816100" y="3006656"/>
            <a:ext cx="1816100" cy="16767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" name="Rectangle"/>
          <p:cNvSpPr/>
          <p:nvPr/>
        </p:nvSpPr>
        <p:spPr>
          <a:xfrm>
            <a:off x="1549400" y="5178356"/>
            <a:ext cx="609600" cy="2717966"/>
          </a:xfrm>
          <a:prstGeom prst="rect">
            <a:avLst/>
          </a:prstGeom>
          <a:solidFill>
            <a:srgbClr val="FFFFFF">
              <a:alpha val="8321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" name="Rectangle"/>
          <p:cNvSpPr/>
          <p:nvPr/>
        </p:nvSpPr>
        <p:spPr>
          <a:xfrm>
            <a:off x="4882437" y="2540099"/>
            <a:ext cx="1130301" cy="2717966"/>
          </a:xfrm>
          <a:prstGeom prst="rect">
            <a:avLst/>
          </a:prstGeom>
          <a:solidFill>
            <a:srgbClr val="FFFFFF">
              <a:alpha val="8321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" name="24.png" descr="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13843" y="3691591"/>
            <a:ext cx="1539484" cy="2052645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Battery…"/>
          <p:cNvSpPr txBox="1"/>
          <p:nvPr/>
        </p:nvSpPr>
        <p:spPr>
          <a:xfrm>
            <a:off x="1816100" y="2825750"/>
            <a:ext cx="181610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rPr dirty="0"/>
              <a:t>Battery </a:t>
            </a:r>
          </a:p>
          <a:p>
            <a:pPr>
              <a:defRPr>
                <a:solidFill>
                  <a:schemeClr val="accent5"/>
                </a:solidFill>
              </a:defRPr>
            </a:pPr>
            <a:r>
              <a:rPr dirty="0"/>
              <a:t>charger</a:t>
            </a:r>
          </a:p>
        </p:txBody>
      </p:sp>
      <p:sp>
        <p:nvSpPr>
          <p:cNvPr id="20" name="✘"/>
          <p:cNvSpPr txBox="1"/>
          <p:nvPr/>
        </p:nvSpPr>
        <p:spPr>
          <a:xfrm>
            <a:off x="3743997" y="3054350"/>
            <a:ext cx="54404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chemeClr val="accent5"/>
                </a:solidFill>
              </a:defRPr>
            </a:lvl1pPr>
          </a:lstStyle>
          <a:p>
            <a:r>
              <a:t>✘</a:t>
            </a:r>
          </a:p>
        </p:txBody>
      </p:sp>
      <p:sp>
        <p:nvSpPr>
          <p:cNvPr id="21" name="Kitchen"/>
          <p:cNvSpPr txBox="1"/>
          <p:nvPr/>
        </p:nvSpPr>
        <p:spPr>
          <a:xfrm>
            <a:off x="6749567" y="3225800"/>
            <a:ext cx="166466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Kitchen</a:t>
            </a:r>
          </a:p>
        </p:txBody>
      </p:sp>
      <p:sp>
        <p:nvSpPr>
          <p:cNvPr id="22" name="Hallway"/>
          <p:cNvSpPr txBox="1"/>
          <p:nvPr/>
        </p:nvSpPr>
        <p:spPr>
          <a:xfrm>
            <a:off x="4661553" y="3143715"/>
            <a:ext cx="17145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Hallway</a:t>
            </a:r>
          </a:p>
        </p:txBody>
      </p:sp>
      <p:sp>
        <p:nvSpPr>
          <p:cNvPr id="23" name="Bedroom"/>
          <p:cNvSpPr txBox="1"/>
          <p:nvPr/>
        </p:nvSpPr>
        <p:spPr>
          <a:xfrm>
            <a:off x="9162037" y="4528820"/>
            <a:ext cx="198607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Bedroom</a:t>
            </a:r>
          </a:p>
        </p:txBody>
      </p:sp>
      <p:sp>
        <p:nvSpPr>
          <p:cNvPr id="24" name="Bathroom"/>
          <p:cNvSpPr txBox="1"/>
          <p:nvPr/>
        </p:nvSpPr>
        <p:spPr>
          <a:xfrm>
            <a:off x="9111059" y="7101840"/>
            <a:ext cx="20880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Bathroom</a:t>
            </a:r>
          </a:p>
        </p:txBody>
      </p:sp>
      <p:sp>
        <p:nvSpPr>
          <p:cNvPr id="25" name="Dining room"/>
          <p:cNvSpPr txBox="1"/>
          <p:nvPr/>
        </p:nvSpPr>
        <p:spPr>
          <a:xfrm>
            <a:off x="6385823" y="6499238"/>
            <a:ext cx="2392154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Dining room</a:t>
            </a:r>
          </a:p>
        </p:txBody>
      </p:sp>
      <p:sp>
        <p:nvSpPr>
          <p:cNvPr id="26" name="Living room"/>
          <p:cNvSpPr txBox="1"/>
          <p:nvPr/>
        </p:nvSpPr>
        <p:spPr>
          <a:xfrm>
            <a:off x="2819941" y="6499238"/>
            <a:ext cx="2392155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Living room</a:t>
            </a:r>
          </a:p>
        </p:txBody>
      </p:sp>
      <p:sp>
        <p:nvSpPr>
          <p:cNvPr id="27" name="Line"/>
          <p:cNvSpPr/>
          <p:nvPr/>
        </p:nvSpPr>
        <p:spPr>
          <a:xfrm>
            <a:off x="4318212" y="3792116"/>
            <a:ext cx="3429683" cy="2902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62" h="20848" extrusionOk="0">
                <a:moveTo>
                  <a:pt x="21078" y="11393"/>
                </a:moveTo>
                <a:cubicBezTo>
                  <a:pt x="21600" y="14483"/>
                  <a:pt x="19628" y="17385"/>
                  <a:pt x="16924" y="17505"/>
                </a:cubicBezTo>
                <a:cubicBezTo>
                  <a:pt x="14582" y="17608"/>
                  <a:pt x="12280" y="15315"/>
                  <a:pt x="10105" y="16613"/>
                </a:cubicBezTo>
                <a:cubicBezTo>
                  <a:pt x="8197" y="17753"/>
                  <a:pt x="7358" y="21600"/>
                  <a:pt x="5032" y="20718"/>
                </a:cubicBezTo>
                <a:cubicBezTo>
                  <a:pt x="2972" y="19937"/>
                  <a:pt x="3513" y="16660"/>
                  <a:pt x="4717" y="13877"/>
                </a:cubicBezTo>
                <a:cubicBezTo>
                  <a:pt x="5723" y="11553"/>
                  <a:pt x="6327" y="8874"/>
                  <a:pt x="5320" y="6580"/>
                </a:cubicBezTo>
                <a:cubicBezTo>
                  <a:pt x="4724" y="5221"/>
                  <a:pt x="3641" y="4294"/>
                  <a:pt x="2660" y="3290"/>
                </a:cubicBezTo>
                <a:cubicBezTo>
                  <a:pt x="1686" y="2293"/>
                  <a:pt x="796" y="1192"/>
                  <a:pt x="0" y="0"/>
                </a:cubicBezTo>
              </a:path>
            </a:pathLst>
          </a:custGeom>
          <a:ln w="76200">
            <a:solidFill>
              <a:srgbClr val="00F900"/>
            </a:solidFill>
            <a:prstDash val="sysDot"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8" name="Line"/>
          <p:cNvSpPr/>
          <p:nvPr/>
        </p:nvSpPr>
        <p:spPr>
          <a:xfrm>
            <a:off x="4516327" y="3712001"/>
            <a:ext cx="6524636" cy="4265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5" h="21294" extrusionOk="0">
                <a:moveTo>
                  <a:pt x="10827" y="8509"/>
                </a:moveTo>
                <a:cubicBezTo>
                  <a:pt x="11026" y="9421"/>
                  <a:pt x="11405" y="10217"/>
                  <a:pt x="11912" y="10791"/>
                </a:cubicBezTo>
                <a:cubicBezTo>
                  <a:pt x="12653" y="11628"/>
                  <a:pt x="13620" y="11923"/>
                  <a:pt x="14451" y="11335"/>
                </a:cubicBezTo>
                <a:cubicBezTo>
                  <a:pt x="15212" y="10796"/>
                  <a:pt x="15654" y="9624"/>
                  <a:pt x="16287" y="8799"/>
                </a:cubicBezTo>
                <a:cubicBezTo>
                  <a:pt x="16861" y="8053"/>
                  <a:pt x="17579" y="7609"/>
                  <a:pt x="18333" y="7531"/>
                </a:cubicBezTo>
                <a:cubicBezTo>
                  <a:pt x="19344" y="7428"/>
                  <a:pt x="20367" y="8056"/>
                  <a:pt x="20712" y="9455"/>
                </a:cubicBezTo>
                <a:cubicBezTo>
                  <a:pt x="20952" y="10427"/>
                  <a:pt x="20765" y="11501"/>
                  <a:pt x="20336" y="12319"/>
                </a:cubicBezTo>
                <a:cubicBezTo>
                  <a:pt x="19767" y="13405"/>
                  <a:pt x="18858" y="13945"/>
                  <a:pt x="17957" y="13714"/>
                </a:cubicBezTo>
                <a:cubicBezTo>
                  <a:pt x="17349" y="13558"/>
                  <a:pt x="16814" y="13055"/>
                  <a:pt x="16246" y="12699"/>
                </a:cubicBezTo>
                <a:cubicBezTo>
                  <a:pt x="15462" y="12209"/>
                  <a:pt x="14557" y="12036"/>
                  <a:pt x="13908" y="12826"/>
                </a:cubicBezTo>
                <a:cubicBezTo>
                  <a:pt x="13460" y="13372"/>
                  <a:pt x="13279" y="14243"/>
                  <a:pt x="13199" y="15108"/>
                </a:cubicBezTo>
                <a:cubicBezTo>
                  <a:pt x="13134" y="15806"/>
                  <a:pt x="13140" y="16555"/>
                  <a:pt x="13449" y="17074"/>
                </a:cubicBezTo>
                <a:cubicBezTo>
                  <a:pt x="13765" y="17605"/>
                  <a:pt x="14271" y="17687"/>
                  <a:pt x="14743" y="17581"/>
                </a:cubicBezTo>
                <a:cubicBezTo>
                  <a:pt x="15420" y="17429"/>
                  <a:pt x="16042" y="16948"/>
                  <a:pt x="16705" y="16693"/>
                </a:cubicBezTo>
                <a:cubicBezTo>
                  <a:pt x="17525" y="16378"/>
                  <a:pt x="18383" y="16416"/>
                  <a:pt x="19209" y="16693"/>
                </a:cubicBezTo>
                <a:cubicBezTo>
                  <a:pt x="19745" y="16873"/>
                  <a:pt x="20268" y="17156"/>
                  <a:pt x="20712" y="17644"/>
                </a:cubicBezTo>
                <a:cubicBezTo>
                  <a:pt x="21232" y="18216"/>
                  <a:pt x="21600" y="19120"/>
                  <a:pt x="21380" y="19990"/>
                </a:cubicBezTo>
                <a:cubicBezTo>
                  <a:pt x="21234" y="20568"/>
                  <a:pt x="20858" y="20904"/>
                  <a:pt x="20462" y="21068"/>
                </a:cubicBezTo>
                <a:cubicBezTo>
                  <a:pt x="19823" y="21332"/>
                  <a:pt x="19155" y="21196"/>
                  <a:pt x="18500" y="21068"/>
                </a:cubicBezTo>
                <a:cubicBezTo>
                  <a:pt x="17830" y="20937"/>
                  <a:pt x="17159" y="20815"/>
                  <a:pt x="16496" y="20624"/>
                </a:cubicBezTo>
                <a:cubicBezTo>
                  <a:pt x="15737" y="20405"/>
                  <a:pt x="14988" y="20096"/>
                  <a:pt x="14284" y="19610"/>
                </a:cubicBezTo>
                <a:cubicBezTo>
                  <a:pt x="13973" y="19395"/>
                  <a:pt x="13665" y="19144"/>
                  <a:pt x="13324" y="19102"/>
                </a:cubicBezTo>
                <a:cubicBezTo>
                  <a:pt x="12816" y="19041"/>
                  <a:pt x="12354" y="19442"/>
                  <a:pt x="11905" y="19800"/>
                </a:cubicBezTo>
                <a:cubicBezTo>
                  <a:pt x="11446" y="20165"/>
                  <a:pt x="10974" y="20492"/>
                  <a:pt x="10485" y="20751"/>
                </a:cubicBezTo>
                <a:cubicBezTo>
                  <a:pt x="9232" y="21415"/>
                  <a:pt x="7840" y="21600"/>
                  <a:pt x="6712" y="20561"/>
                </a:cubicBezTo>
                <a:cubicBezTo>
                  <a:pt x="6258" y="20143"/>
                  <a:pt x="5892" y="19550"/>
                  <a:pt x="5569" y="18912"/>
                </a:cubicBezTo>
                <a:cubicBezTo>
                  <a:pt x="5319" y="18419"/>
                  <a:pt x="5094" y="17897"/>
                  <a:pt x="4929" y="17327"/>
                </a:cubicBezTo>
                <a:cubicBezTo>
                  <a:pt x="4623" y="16274"/>
                  <a:pt x="4538" y="15117"/>
                  <a:pt x="4518" y="13967"/>
                </a:cubicBezTo>
                <a:cubicBezTo>
                  <a:pt x="4492" y="12488"/>
                  <a:pt x="4572" y="11004"/>
                  <a:pt x="4482" y="9530"/>
                </a:cubicBezTo>
                <a:cubicBezTo>
                  <a:pt x="4419" y="8500"/>
                  <a:pt x="4274" y="7488"/>
                  <a:pt x="4107" y="6486"/>
                </a:cubicBezTo>
                <a:cubicBezTo>
                  <a:pt x="3896" y="5226"/>
                  <a:pt x="3640" y="3959"/>
                  <a:pt x="3104" y="2941"/>
                </a:cubicBezTo>
                <a:cubicBezTo>
                  <a:pt x="2680" y="2135"/>
                  <a:pt x="2110" y="1550"/>
                  <a:pt x="1515" y="1053"/>
                </a:cubicBezTo>
                <a:cubicBezTo>
                  <a:pt x="1028" y="645"/>
                  <a:pt x="522" y="294"/>
                  <a:pt x="0" y="0"/>
                </a:cubicBezTo>
              </a:path>
            </a:pathLst>
          </a:custGeom>
          <a:ln w="63500">
            <a:solidFill>
              <a:schemeClr val="accent1">
                <a:satOff val="-3355"/>
                <a:lumOff val="26614"/>
              </a:schemeClr>
            </a:solidFill>
            <a:prstDash val="sysDot"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9" name="“Can ELSIE find her battery charger in time?”"/>
          <p:cNvSpPr txBox="1">
            <a:spLocks/>
          </p:cNvSpPr>
          <p:nvPr/>
        </p:nvSpPr>
        <p:spPr>
          <a:xfrm>
            <a:off x="952500" y="387295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42062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76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urier"/>
                <a:ea typeface="Courier"/>
                <a:cs typeface="Courier"/>
                <a:sym typeface="Courier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endParaRPr lang="en-GB" dirty="0"/>
          </a:p>
        </p:txBody>
      </p:sp>
      <p:sp>
        <p:nvSpPr>
          <p:cNvPr id="30" name="Line"/>
          <p:cNvSpPr/>
          <p:nvPr/>
        </p:nvSpPr>
        <p:spPr>
          <a:xfrm>
            <a:off x="1916103" y="4660708"/>
            <a:ext cx="293546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1" name="Battery…"/>
          <p:cNvSpPr txBox="1"/>
          <p:nvPr/>
        </p:nvSpPr>
        <p:spPr>
          <a:xfrm>
            <a:off x="1816100" y="3037150"/>
            <a:ext cx="181610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endParaRPr dirty="0"/>
          </a:p>
        </p:txBody>
      </p:sp>
      <p:sp>
        <p:nvSpPr>
          <p:cNvPr id="32" name="✘"/>
          <p:cNvSpPr txBox="1"/>
          <p:nvPr/>
        </p:nvSpPr>
        <p:spPr>
          <a:xfrm>
            <a:off x="3743997" y="2997145"/>
            <a:ext cx="54404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chemeClr val="accent5"/>
                </a:solidFill>
              </a:defRPr>
            </a:lvl1pPr>
          </a:lstStyle>
          <a:p>
            <a:r>
              <a:t>✘</a:t>
            </a:r>
          </a:p>
        </p:txBody>
      </p:sp>
    </p:spTree>
    <p:extLst>
      <p:ext uri="{BB962C8B-B14F-4D97-AF65-F5344CB8AC3E}">
        <p14:creationId xmlns:p14="http://schemas.microsoft.com/office/powerpoint/2010/main" val="27562477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 advAuto="0"/>
      <p:bldP spid="28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363383" y="632064"/>
            <a:ext cx="9319434" cy="1480100"/>
          </a:xfrm>
        </p:spPr>
        <p:txBody>
          <a:bodyPr/>
          <a:lstStyle/>
          <a:p>
            <a:r>
              <a:rPr lang="en-US" dirty="0"/>
              <a:t> Twine : Digital Storytelling</a:t>
            </a:r>
          </a:p>
        </p:txBody>
      </p:sp>
      <p:sp>
        <p:nvSpPr>
          <p:cNvPr id="11" name="Twine:Digital storytelling"/>
          <p:cNvSpPr txBox="1">
            <a:spLocks/>
          </p:cNvSpPr>
          <p:nvPr/>
        </p:nvSpPr>
        <p:spPr>
          <a:xfrm>
            <a:off x="1993900" y="444500"/>
            <a:ext cx="10058400" cy="2159000"/>
          </a:xfrm>
          <a:prstGeom prst="rect">
            <a:avLst/>
          </a:prstGeom>
        </p:spPr>
        <p:txBody>
          <a:bodyPr/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>
              <a:defRPr>
                <a:latin typeface="Courier"/>
                <a:ea typeface="Courier"/>
                <a:cs typeface="Courier"/>
                <a:sym typeface="Courier"/>
              </a:defRPr>
            </a:pPr>
            <a:endParaRPr lang="en-GB" sz="4100" dirty="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2" name="Twine is for digital interactive storytelling  (telling stories with computers).…"/>
          <p:cNvSpPr txBox="1">
            <a:spLocks/>
          </p:cNvSpPr>
          <p:nvPr/>
        </p:nvSpPr>
        <p:spPr>
          <a:xfrm>
            <a:off x="952500" y="2552700"/>
            <a:ext cx="11752111" cy="574695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208025" indent="-208025" defTabSz="416052" hangingPunct="1">
              <a:spcBef>
                <a:spcPts val="0"/>
              </a:spcBef>
              <a:buSzPct val="100000"/>
              <a:defRPr sz="3276">
                <a:solidFill>
                  <a:srgbClr val="1A1A1A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rPr lang="en-GB" sz="3276" b="1" dirty="0">
                <a:solidFill>
                  <a:srgbClr val="1A1A1A"/>
                </a:solidFill>
                <a:latin typeface="PT Sans"/>
                <a:ea typeface="PT Sans"/>
                <a:cs typeface="PT Sans"/>
                <a:sym typeface="PT Sans"/>
              </a:rPr>
              <a:t>Twine</a:t>
            </a:r>
            <a:r>
              <a:rPr lang="en-GB" sz="3276" dirty="0">
                <a:solidFill>
                  <a:srgbClr val="1A1A1A"/>
                </a:solidFill>
                <a:latin typeface="PT Sans"/>
                <a:ea typeface="PT Sans"/>
                <a:cs typeface="PT Sans"/>
                <a:sym typeface="PT Sans"/>
              </a:rPr>
              <a:t> is for digital interactive storytelling </a:t>
            </a:r>
            <a:br>
              <a:rPr lang="en-GB" sz="3276" dirty="0">
                <a:solidFill>
                  <a:srgbClr val="1A1A1A"/>
                </a:solidFill>
                <a:latin typeface="PT Sans"/>
                <a:ea typeface="PT Sans"/>
                <a:cs typeface="PT Sans"/>
                <a:sym typeface="PT Sans"/>
              </a:rPr>
            </a:br>
            <a:r>
              <a:rPr lang="en-GB" sz="3276" dirty="0">
                <a:solidFill>
                  <a:srgbClr val="1A1A1A"/>
                </a:solidFill>
                <a:latin typeface="PT Sans"/>
                <a:ea typeface="PT Sans"/>
                <a:cs typeface="PT Sans"/>
                <a:sym typeface="PT Sans"/>
              </a:rPr>
              <a:t>(telling stories with computers).</a:t>
            </a:r>
          </a:p>
          <a:p>
            <a:pPr marL="404495" indent="-404495" defTabSz="531622" hangingPunct="1">
              <a:lnSpc>
                <a:spcPct val="170000"/>
              </a:lnSpc>
              <a:spcBef>
                <a:spcPts val="3800"/>
              </a:spcBef>
              <a:defRPr sz="3276"/>
            </a:pPr>
            <a:r>
              <a:rPr lang="en-GB" sz="3276" dirty="0"/>
              <a:t>Runs in your browser (no need to install)</a:t>
            </a:r>
          </a:p>
          <a:p>
            <a:pPr marL="404495" indent="-404495" defTabSz="531622" hangingPunct="1">
              <a:lnSpc>
                <a:spcPct val="170000"/>
              </a:lnSpc>
              <a:spcBef>
                <a:spcPts val="3800"/>
              </a:spcBef>
              <a:defRPr sz="3276"/>
            </a:pPr>
            <a:r>
              <a:rPr lang="en-GB" sz="3276" dirty="0"/>
              <a:t>But not </a:t>
            </a:r>
            <a:r>
              <a:rPr lang="en-GB" sz="3276" b="1" dirty="0">
                <a:latin typeface="Helvetica"/>
                <a:ea typeface="Helvetica"/>
                <a:cs typeface="Helvetica"/>
                <a:sym typeface="Helvetica"/>
              </a:rPr>
              <a:t>Microsoft Edge</a:t>
            </a:r>
            <a:r>
              <a:rPr lang="en-GB" sz="3276" dirty="0"/>
              <a:t> </a:t>
            </a:r>
            <a:br>
              <a:rPr lang="en-GB" sz="3276" dirty="0"/>
            </a:br>
            <a:r>
              <a:rPr lang="en-GB" sz="3276" dirty="0"/>
              <a:t>(search for Chrome or Microsoft Explorer)</a:t>
            </a:r>
          </a:p>
          <a:p>
            <a:pPr marL="404495" indent="-404495" defTabSz="531622" hangingPunct="1">
              <a:lnSpc>
                <a:spcPct val="170000"/>
              </a:lnSpc>
              <a:spcBef>
                <a:spcPts val="3800"/>
              </a:spcBef>
              <a:defRPr sz="3276"/>
            </a:pPr>
            <a:r>
              <a:rPr lang="en-GB" sz="3276" dirty="0">
                <a:solidFill>
                  <a:schemeClr val="accent1"/>
                </a:solidFill>
                <a:hlinkClick r:id="rId2"/>
              </a:rPr>
              <a:t>http://twinery.org</a:t>
            </a:r>
          </a:p>
        </p:txBody>
      </p:sp>
      <p:sp>
        <p:nvSpPr>
          <p:cNvPr id="14" name="Try it"/>
          <p:cNvSpPr/>
          <p:nvPr/>
        </p:nvSpPr>
        <p:spPr>
          <a:xfrm>
            <a:off x="4870126" y="7393988"/>
            <a:ext cx="3568701" cy="1346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20" y="16311"/>
                </a:moveTo>
                <a:lnTo>
                  <a:pt x="4920" y="21600"/>
                </a:lnTo>
                <a:lnTo>
                  <a:pt x="0" y="10800"/>
                </a:lnTo>
                <a:lnTo>
                  <a:pt x="4920" y="0"/>
                </a:lnTo>
                <a:cubicBezTo>
                  <a:pt x="4920" y="1173"/>
                  <a:pt x="4920" y="2347"/>
                  <a:pt x="4920" y="3520"/>
                </a:cubicBezTo>
                <a:cubicBezTo>
                  <a:pt x="4920" y="4110"/>
                  <a:pt x="4920" y="4699"/>
                  <a:pt x="4920" y="5289"/>
                </a:cubicBezTo>
                <a:lnTo>
                  <a:pt x="21600" y="5289"/>
                </a:lnTo>
                <a:lnTo>
                  <a:pt x="21600" y="16311"/>
                </a:lnTo>
                <a:lnTo>
                  <a:pt x="4920" y="16311"/>
                </a:lnTo>
                <a:close/>
              </a:path>
            </a:pathLst>
          </a:custGeom>
          <a:solidFill>
            <a:srgbClr val="00F9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Try it</a:t>
            </a:r>
          </a:p>
        </p:txBody>
      </p:sp>
      <p:pic>
        <p:nvPicPr>
          <p:cNvPr id="15" name="Image" descr="Image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24063" y="836017"/>
            <a:ext cx="943784" cy="10459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56545242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Start the story</a:t>
            </a:r>
          </a:p>
        </p:txBody>
      </p:sp>
      <p:sp>
        <p:nvSpPr>
          <p:cNvPr id="4" name="Start in the ‘Kitchen’"/>
          <p:cNvSpPr txBox="1">
            <a:spLocks/>
          </p:cNvSpPr>
          <p:nvPr/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/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urier"/>
                <a:ea typeface="Courier"/>
                <a:cs typeface="Courier"/>
                <a:sym typeface="Courier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endParaRPr lang="en-GB" dirty="0"/>
          </a:p>
        </p:txBody>
      </p:sp>
      <p:sp>
        <p:nvSpPr>
          <p:cNvPr id="5" name="Create a new story, +Story…"/>
          <p:cNvSpPr txBox="1">
            <a:spLocks/>
          </p:cNvSpPr>
          <p:nvPr/>
        </p:nvSpPr>
        <p:spPr>
          <a:xfrm>
            <a:off x="901700" y="2235200"/>
            <a:ext cx="6604000" cy="6629401"/>
          </a:xfrm>
          <a:prstGeom prst="rect">
            <a:avLst/>
          </a:prstGeom>
        </p:spPr>
        <p:txBody>
          <a:bodyPr/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GB" dirty="0"/>
              <a:t>Create a new story, +Story</a:t>
            </a:r>
          </a:p>
          <a:p>
            <a:pPr hangingPunct="1"/>
            <a:r>
              <a:rPr lang="en-GB" dirty="0"/>
              <a:t>Name it ‘ELSIE’, +Add</a:t>
            </a:r>
          </a:p>
          <a:p>
            <a:pPr hangingPunct="1"/>
            <a:r>
              <a:rPr lang="en-GB" dirty="0"/>
              <a:t>Add a ‘Passage’, +Passage</a:t>
            </a:r>
          </a:p>
          <a:p>
            <a:pPr hangingPunct="1"/>
            <a:r>
              <a:rPr lang="en-GB" dirty="0" err="1"/>
              <a:t>Mouseover</a:t>
            </a:r>
            <a:r>
              <a:rPr lang="en-GB" dirty="0"/>
              <a:t> the passage to reveal the pop-up menu</a:t>
            </a:r>
          </a:p>
          <a:p>
            <a:pPr hangingPunct="1"/>
            <a:r>
              <a:rPr lang="en-GB" dirty="0"/>
              <a:t>Click on the </a:t>
            </a:r>
            <a:r>
              <a:rPr lang="en-GB" b="1" dirty="0">
                <a:latin typeface="Helvetica"/>
                <a:ea typeface="Helvetica"/>
                <a:cs typeface="Helvetica"/>
                <a:sym typeface="Helvetica"/>
              </a:rPr>
              <a:t>pencil</a:t>
            </a:r>
            <a:r>
              <a:rPr lang="en-GB" dirty="0"/>
              <a:t> to edit,</a:t>
            </a:r>
            <a:br>
              <a:rPr lang="en-GB" dirty="0"/>
            </a:br>
            <a:r>
              <a:rPr lang="en-GB" dirty="0"/>
              <a:t>then rename as ‘START’</a:t>
            </a:r>
            <a:br>
              <a:rPr lang="en-GB" dirty="0"/>
            </a:br>
            <a:r>
              <a:rPr lang="en-GB" dirty="0"/>
              <a:t>(click outside the box to exit)</a:t>
            </a:r>
          </a:p>
        </p:txBody>
      </p:sp>
      <p:pic>
        <p:nvPicPr>
          <p:cNvPr id="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62850" y="2089150"/>
            <a:ext cx="4876800" cy="1244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26350" y="3338811"/>
            <a:ext cx="2533732" cy="79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50216" y="4440463"/>
            <a:ext cx="2286001" cy="116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25426" y="6167337"/>
            <a:ext cx="5026145" cy="266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14717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Move into the Kitchen</a:t>
            </a:r>
          </a:p>
        </p:txBody>
      </p:sp>
      <p:sp>
        <p:nvSpPr>
          <p:cNvPr id="4" name="Start in the ‘Kitchen’"/>
          <p:cNvSpPr txBox="1">
            <a:spLocks/>
          </p:cNvSpPr>
          <p:nvPr/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/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urier"/>
                <a:ea typeface="Courier"/>
                <a:cs typeface="Courier"/>
                <a:sym typeface="Courier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endParaRPr lang="en-GB" dirty="0"/>
          </a:p>
        </p:txBody>
      </p:sp>
      <p:pic>
        <p:nvPicPr>
          <p:cNvPr id="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62850" y="2089150"/>
            <a:ext cx="4876800" cy="1244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26350" y="3338811"/>
            <a:ext cx="2533732" cy="79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50216" y="4440463"/>
            <a:ext cx="2286001" cy="1168401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Mouseover the passage again and select the pencil to edit.…"/>
          <p:cNvSpPr txBox="1">
            <a:spLocks/>
          </p:cNvSpPr>
          <p:nvPr/>
        </p:nvSpPr>
        <p:spPr>
          <a:xfrm>
            <a:off x="952500" y="2260600"/>
            <a:ext cx="6921500" cy="5892800"/>
          </a:xfrm>
          <a:prstGeom prst="rect">
            <a:avLst/>
          </a:prstGeom>
        </p:spPr>
        <p:txBody>
          <a:bodyPr/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GB" dirty="0" err="1"/>
              <a:t>Mouseover</a:t>
            </a:r>
            <a:r>
              <a:rPr lang="en-GB" dirty="0"/>
              <a:t> the passage again and select the </a:t>
            </a:r>
            <a:r>
              <a:rPr lang="en-GB" b="1" dirty="0">
                <a:latin typeface="Helvetica"/>
                <a:ea typeface="Helvetica"/>
                <a:cs typeface="Helvetica"/>
                <a:sym typeface="Helvetica"/>
              </a:rPr>
              <a:t>pencil</a:t>
            </a:r>
            <a:r>
              <a:rPr lang="en-GB" dirty="0"/>
              <a:t> to edit.</a:t>
            </a:r>
          </a:p>
          <a:p>
            <a:pPr hangingPunct="1"/>
            <a:r>
              <a:rPr lang="en-GB" dirty="0"/>
              <a:t>Select the text “Double-click this passage to edit it”</a:t>
            </a:r>
          </a:p>
          <a:p>
            <a:pPr hangingPunct="1"/>
            <a:r>
              <a:rPr lang="en-GB" dirty="0"/>
              <a:t>Add some text that describes the start of your story</a:t>
            </a:r>
          </a:p>
          <a:p>
            <a:pPr hangingPunct="1"/>
            <a:r>
              <a:rPr lang="en-GB" dirty="0"/>
              <a:t>(Close the window to exit)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217" y="5778230"/>
            <a:ext cx="5069956" cy="336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456701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Play Your New Story</a:t>
            </a:r>
          </a:p>
        </p:txBody>
      </p:sp>
      <p:sp>
        <p:nvSpPr>
          <p:cNvPr id="5" name="To select the Kitchen as the start of the story -  mouseover the passage and select the rocket.…"/>
          <p:cNvSpPr txBox="1">
            <a:spLocks/>
          </p:cNvSpPr>
          <p:nvPr/>
        </p:nvSpPr>
        <p:spPr>
          <a:xfrm>
            <a:off x="952500" y="2603500"/>
            <a:ext cx="6553200" cy="5168900"/>
          </a:xfrm>
          <a:prstGeom prst="rect">
            <a:avLst/>
          </a:prstGeom>
        </p:spPr>
        <p:txBody>
          <a:bodyPr/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GB" dirty="0"/>
              <a:t>You’ve now started the story. The rocket icon represents the start.</a:t>
            </a:r>
          </a:p>
          <a:p>
            <a:pPr hangingPunct="1"/>
            <a:r>
              <a:rPr lang="en-GB" dirty="0"/>
              <a:t>Press Play.</a:t>
            </a:r>
          </a:p>
          <a:p>
            <a:pPr hangingPunct="1"/>
            <a:r>
              <a:rPr lang="en-GB" dirty="0"/>
              <a:t>Close the browser tab to exit.</a:t>
            </a:r>
          </a:p>
        </p:txBody>
      </p:sp>
      <p:pic>
        <p:nvPicPr>
          <p:cNvPr id="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5486" y="5059360"/>
            <a:ext cx="1879600" cy="1244601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9404" y="1469014"/>
            <a:ext cx="4877612" cy="329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220379"/>
      </p:ext>
    </p:extLst>
  </p:cSld>
  <p:clrMapOvr>
    <a:masterClrMapping/>
  </p:clrMapOvr>
  <p:transition spd="slow"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 template SKY with UWE logo top STANDARD" id="{DF43BA7E-E0A7-433A-BC05-9B97B619EF6C}" vid="{23B88017-F6C1-4744-9EFE-31279FC3E079}"/>
    </a:ext>
  </a:ext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 template SKY with UWE logo bottom STANDARD</Template>
  <TotalTime>222</TotalTime>
  <Words>715</Words>
  <Application>Microsoft Macintosh PowerPoint</Application>
  <PresentationFormat>Custom</PresentationFormat>
  <Paragraphs>124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7" baseType="lpstr">
      <vt:lpstr>ＭＳ Ｐゴシック</vt:lpstr>
      <vt:lpstr>Arial</vt:lpstr>
      <vt:lpstr>Calibri</vt:lpstr>
      <vt:lpstr>Courier</vt:lpstr>
      <vt:lpstr>Courier New</vt:lpstr>
      <vt:lpstr>Georgia</vt:lpstr>
      <vt:lpstr>Helvetica</vt:lpstr>
      <vt:lpstr>Helvetica Light</vt:lpstr>
      <vt:lpstr>Helvetica Neue</vt:lpstr>
      <vt:lpstr>PT Sans</vt:lpstr>
      <vt:lpstr>Tahoma</vt:lpstr>
      <vt:lpstr>White</vt:lpstr>
      <vt:lpstr>Custom Design</vt:lpstr>
      <vt:lpstr>“ELSIE and the Lost Battery Charger”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“ELSIE and the Lost Battery Charger”</dc:title>
  <dc:creator>Jane Berry</dc:creator>
  <cp:lastModifiedBy>Steve Battle</cp:lastModifiedBy>
  <cp:revision>20</cp:revision>
  <dcterms:modified xsi:type="dcterms:W3CDTF">2019-03-06T20:59:24Z</dcterms:modified>
</cp:coreProperties>
</file>